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307" r:id="rId6"/>
    <p:sldId id="308" r:id="rId7"/>
    <p:sldId id="309" r:id="rId8"/>
    <p:sldId id="306" r:id="rId9"/>
    <p:sldId id="295" r:id="rId10"/>
    <p:sldId id="296" r:id="rId11"/>
    <p:sldId id="263" r:id="rId12"/>
    <p:sldId id="264" r:id="rId13"/>
    <p:sldId id="265" r:id="rId14"/>
    <p:sldId id="266" r:id="rId15"/>
    <p:sldId id="284" r:id="rId16"/>
    <p:sldId id="285" r:id="rId17"/>
    <p:sldId id="267" r:id="rId18"/>
    <p:sldId id="268" r:id="rId19"/>
    <p:sldId id="269" r:id="rId20"/>
    <p:sldId id="291" r:id="rId21"/>
    <p:sldId id="271" r:id="rId22"/>
    <p:sldId id="270" r:id="rId23"/>
    <p:sldId id="272" r:id="rId24"/>
    <p:sldId id="273" r:id="rId25"/>
    <p:sldId id="274" r:id="rId26"/>
    <p:sldId id="275" r:id="rId27"/>
    <p:sldId id="276" r:id="rId28"/>
    <p:sldId id="298" r:id="rId29"/>
    <p:sldId id="277" r:id="rId30"/>
    <p:sldId id="299" r:id="rId31"/>
    <p:sldId id="278" r:id="rId32"/>
    <p:sldId id="300" r:id="rId33"/>
    <p:sldId id="279" r:id="rId34"/>
    <p:sldId id="301" r:id="rId35"/>
    <p:sldId id="280" r:id="rId36"/>
    <p:sldId id="281" r:id="rId37"/>
    <p:sldId id="292" r:id="rId38"/>
    <p:sldId id="297" r:id="rId39"/>
    <p:sldId id="286" r:id="rId40"/>
    <p:sldId id="287" r:id="rId41"/>
    <p:sldId id="288" r:id="rId42"/>
    <p:sldId id="289" r:id="rId43"/>
    <p:sldId id="290" r:id="rId44"/>
    <p:sldId id="282" r:id="rId45"/>
    <p:sldId id="283" r:id="rId46"/>
    <p:sldId id="302" r:id="rId47"/>
    <p:sldId id="303" r:id="rId48"/>
    <p:sldId id="304" r:id="rId49"/>
    <p:sldId id="305" r:id="rId50"/>
    <p:sldId id="293" r:id="rId5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82"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zh-TW" altLang="en-US"/>
              <a:t>按一下以編輯母片標題樣式</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TW" altLang="en-US"/>
              <a:t>按一下以編輯母片子標題樣式</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fld id="{9EDF113F-999A-4A79-807D-547D3C354B22}" type="datetimeFigureOut">
              <a:rPr lang="zh-HK" altLang="en-US" smtClean="0"/>
              <a:t>27/6/2018</a:t>
            </a:fld>
            <a:endParaRPr lang="zh-HK" altLang="en-US"/>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endParaRPr lang="zh-HK" altLang="en-US"/>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fld id="{FE8F9C4F-A467-4FBF-B113-14A00E431B08}" type="slidenum">
              <a:rPr lang="zh-HK" altLang="en-US" smtClean="0"/>
              <a:t>‹#›</a:t>
            </a:fld>
            <a:endParaRPr lang="zh-HK" altLang="en-US"/>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834242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9EDF113F-999A-4A79-807D-547D3C354B22}" type="datetimeFigureOut">
              <a:rPr lang="zh-HK" altLang="en-US" smtClean="0"/>
              <a:t>27/6/2018</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FE8F9C4F-A467-4FBF-B113-14A00E431B08}" type="slidenum">
              <a:rPr lang="zh-HK" altLang="en-US" smtClean="0"/>
              <a:t>‹#›</a:t>
            </a:fld>
            <a:endParaRPr lang="zh-HK" altLang="en-US"/>
          </a:p>
        </p:txBody>
      </p:sp>
    </p:spTree>
    <p:extLst>
      <p:ext uri="{BB962C8B-B14F-4D97-AF65-F5344CB8AC3E}">
        <p14:creationId xmlns:p14="http://schemas.microsoft.com/office/powerpoint/2010/main" val="759210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9EDF113F-999A-4A79-807D-547D3C354B22}" type="datetimeFigureOut">
              <a:rPr lang="zh-HK" altLang="en-US" smtClean="0"/>
              <a:t>27/6/2018</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FE8F9C4F-A467-4FBF-B113-14A00E431B08}" type="slidenum">
              <a:rPr lang="zh-HK" altLang="en-US" smtClean="0"/>
              <a:t>‹#›</a:t>
            </a:fld>
            <a:endParaRPr lang="zh-HK" altLang="en-US"/>
          </a:p>
        </p:txBody>
      </p:sp>
    </p:spTree>
    <p:extLst>
      <p:ext uri="{BB962C8B-B14F-4D97-AF65-F5344CB8AC3E}">
        <p14:creationId xmlns:p14="http://schemas.microsoft.com/office/powerpoint/2010/main" val="492682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9EDF113F-999A-4A79-807D-547D3C354B22}" type="datetimeFigureOut">
              <a:rPr lang="zh-HK" altLang="en-US" smtClean="0"/>
              <a:t>27/6/2018</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FE8F9C4F-A467-4FBF-B113-14A00E431B08}" type="slidenum">
              <a:rPr lang="zh-HK" altLang="en-US" smtClean="0"/>
              <a:t>‹#›</a:t>
            </a:fld>
            <a:endParaRPr lang="zh-HK" altLang="en-US"/>
          </a:p>
        </p:txBody>
      </p:sp>
    </p:spTree>
    <p:extLst>
      <p:ext uri="{BB962C8B-B14F-4D97-AF65-F5344CB8AC3E}">
        <p14:creationId xmlns:p14="http://schemas.microsoft.com/office/powerpoint/2010/main" val="2951984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tx2"/>
                </a:solidFill>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fld id="{9EDF113F-999A-4A79-807D-547D3C354B22}" type="datetimeFigureOut">
              <a:rPr lang="zh-HK" altLang="en-US" smtClean="0"/>
              <a:t>27/6/2018</a:t>
            </a:fld>
            <a:endParaRPr lang="zh-HK" altLang="en-US"/>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endParaRPr lang="zh-HK" altLang="en-US"/>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fld id="{FE8F9C4F-A467-4FBF-B113-14A00E431B08}" type="slidenum">
              <a:rPr lang="zh-HK" altLang="en-US" smtClean="0"/>
              <a:t>‹#›</a:t>
            </a:fld>
            <a:endParaRPr lang="zh-HK" altLang="en-US"/>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34050800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zh-TW" altLang="en-US"/>
              <a:t>按一下以編輯母片標題樣式</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9EDF113F-999A-4A79-807D-547D3C354B22}" type="datetimeFigureOut">
              <a:rPr lang="zh-HK" altLang="en-US" smtClean="0"/>
              <a:t>27/6/2018</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FE8F9C4F-A467-4FBF-B113-14A00E431B08}" type="slidenum">
              <a:rPr lang="zh-HK" altLang="en-US" smtClean="0"/>
              <a:t>‹#›</a:t>
            </a:fld>
            <a:endParaRPr lang="zh-HK" altLang="en-US"/>
          </a:p>
        </p:txBody>
      </p:sp>
    </p:spTree>
    <p:extLst>
      <p:ext uri="{BB962C8B-B14F-4D97-AF65-F5344CB8AC3E}">
        <p14:creationId xmlns:p14="http://schemas.microsoft.com/office/powerpoint/2010/main" val="1847797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編輯母片文字樣式</a:t>
            </a:r>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編輯母片文字樣式</a:t>
            </a:r>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9EDF113F-999A-4A79-807D-547D3C354B22}" type="datetimeFigureOut">
              <a:rPr lang="zh-HK" altLang="en-US" smtClean="0"/>
              <a:t>27/6/2018</a:t>
            </a:fld>
            <a:endParaRPr lang="zh-HK" altLang="en-US"/>
          </a:p>
        </p:txBody>
      </p:sp>
      <p:sp>
        <p:nvSpPr>
          <p:cNvPr id="8" name="Footer Placeholder 7"/>
          <p:cNvSpPr>
            <a:spLocks noGrp="1"/>
          </p:cNvSpPr>
          <p:nvPr>
            <p:ph type="ftr" sz="quarter" idx="11"/>
          </p:nvPr>
        </p:nvSpPr>
        <p:spPr/>
        <p:txBody>
          <a:bodyPr/>
          <a:lstStyle/>
          <a:p>
            <a:endParaRPr lang="zh-HK" altLang="en-US"/>
          </a:p>
        </p:txBody>
      </p:sp>
      <p:sp>
        <p:nvSpPr>
          <p:cNvPr id="9" name="Slide Number Placeholder 8"/>
          <p:cNvSpPr>
            <a:spLocks noGrp="1"/>
          </p:cNvSpPr>
          <p:nvPr>
            <p:ph type="sldNum" sz="quarter" idx="12"/>
          </p:nvPr>
        </p:nvSpPr>
        <p:spPr/>
        <p:txBody>
          <a:bodyPr/>
          <a:lstStyle/>
          <a:p>
            <a:fld id="{FE8F9C4F-A467-4FBF-B113-14A00E431B08}" type="slidenum">
              <a:rPr lang="zh-HK" altLang="en-US" smtClean="0"/>
              <a:t>‹#›</a:t>
            </a:fld>
            <a:endParaRPr lang="zh-HK" altLang="en-US"/>
          </a:p>
        </p:txBody>
      </p:sp>
    </p:spTree>
    <p:extLst>
      <p:ext uri="{BB962C8B-B14F-4D97-AF65-F5344CB8AC3E}">
        <p14:creationId xmlns:p14="http://schemas.microsoft.com/office/powerpoint/2010/main" val="1262596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9EDF113F-999A-4A79-807D-547D3C354B22}" type="datetimeFigureOut">
              <a:rPr lang="zh-HK" altLang="en-US" smtClean="0"/>
              <a:t>27/6/2018</a:t>
            </a:fld>
            <a:endParaRPr lang="zh-HK" altLang="en-US"/>
          </a:p>
        </p:txBody>
      </p:sp>
      <p:sp>
        <p:nvSpPr>
          <p:cNvPr id="4" name="Footer Placeholder 3"/>
          <p:cNvSpPr>
            <a:spLocks noGrp="1"/>
          </p:cNvSpPr>
          <p:nvPr>
            <p:ph type="ftr" sz="quarter" idx="11"/>
          </p:nvPr>
        </p:nvSpPr>
        <p:spPr/>
        <p:txBody>
          <a:bodyPr/>
          <a:lstStyle/>
          <a:p>
            <a:endParaRPr lang="zh-HK" altLang="en-US"/>
          </a:p>
        </p:txBody>
      </p:sp>
      <p:sp>
        <p:nvSpPr>
          <p:cNvPr id="5" name="Slide Number Placeholder 4"/>
          <p:cNvSpPr>
            <a:spLocks noGrp="1"/>
          </p:cNvSpPr>
          <p:nvPr>
            <p:ph type="sldNum" sz="quarter" idx="12"/>
          </p:nvPr>
        </p:nvSpPr>
        <p:spPr/>
        <p:txBody>
          <a:bodyPr/>
          <a:lstStyle/>
          <a:p>
            <a:fld id="{FE8F9C4F-A467-4FBF-B113-14A00E431B08}" type="slidenum">
              <a:rPr lang="zh-HK" altLang="en-US" smtClean="0"/>
              <a:t>‹#›</a:t>
            </a:fld>
            <a:endParaRPr lang="zh-HK" altLang="en-US"/>
          </a:p>
        </p:txBody>
      </p:sp>
    </p:spTree>
    <p:extLst>
      <p:ext uri="{BB962C8B-B14F-4D97-AF65-F5344CB8AC3E}">
        <p14:creationId xmlns:p14="http://schemas.microsoft.com/office/powerpoint/2010/main" val="1141289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DF113F-999A-4A79-807D-547D3C354B22}" type="datetimeFigureOut">
              <a:rPr lang="zh-HK" altLang="en-US" smtClean="0"/>
              <a:t>27/6/2018</a:t>
            </a:fld>
            <a:endParaRPr lang="zh-HK" altLang="en-US"/>
          </a:p>
        </p:txBody>
      </p:sp>
      <p:sp>
        <p:nvSpPr>
          <p:cNvPr id="3" name="Footer Placeholder 2"/>
          <p:cNvSpPr>
            <a:spLocks noGrp="1"/>
          </p:cNvSpPr>
          <p:nvPr>
            <p:ph type="ftr" sz="quarter" idx="11"/>
          </p:nvPr>
        </p:nvSpPr>
        <p:spPr/>
        <p:txBody>
          <a:bodyPr/>
          <a:lstStyle/>
          <a:p>
            <a:endParaRPr lang="zh-HK" altLang="en-US"/>
          </a:p>
        </p:txBody>
      </p:sp>
      <p:sp>
        <p:nvSpPr>
          <p:cNvPr id="4" name="Slide Number Placeholder 3"/>
          <p:cNvSpPr>
            <a:spLocks noGrp="1"/>
          </p:cNvSpPr>
          <p:nvPr>
            <p:ph type="sldNum" sz="quarter" idx="12"/>
          </p:nvPr>
        </p:nvSpPr>
        <p:spPr/>
        <p:txBody>
          <a:bodyPr/>
          <a:lstStyle/>
          <a:p>
            <a:fld id="{FE8F9C4F-A467-4FBF-B113-14A00E431B08}" type="slidenum">
              <a:rPr lang="zh-HK" altLang="en-US" smtClean="0"/>
              <a:t>‹#›</a:t>
            </a:fld>
            <a:endParaRPr lang="zh-HK" altLang="en-US"/>
          </a:p>
        </p:txBody>
      </p:sp>
    </p:spTree>
    <p:extLst>
      <p:ext uri="{BB962C8B-B14F-4D97-AF65-F5344CB8AC3E}">
        <p14:creationId xmlns:p14="http://schemas.microsoft.com/office/powerpoint/2010/main" val="1579827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4400" baseline="0">
                <a:solidFill>
                  <a:schemeClr val="tx2"/>
                </a:solidFill>
              </a:defRPr>
            </a:lvl1pPr>
          </a:lstStyle>
          <a:p>
            <a:r>
              <a:rPr lang="zh-TW" altLang="en-US"/>
              <a:t>按一下以編輯母片標題樣式</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a:t>編輯母片文字樣式</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9EDF113F-999A-4A79-807D-547D3C354B22}" type="datetimeFigureOut">
              <a:rPr lang="zh-HK" altLang="en-US" smtClean="0"/>
              <a:t>27/6/2018</a:t>
            </a:fld>
            <a:endParaRPr lang="zh-HK" altLang="en-US"/>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zh-HK" altLang="en-US"/>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FE8F9C4F-A467-4FBF-B113-14A00E431B08}" type="slidenum">
              <a:rPr lang="zh-HK" altLang="en-US" smtClean="0"/>
              <a:t>‹#›</a:t>
            </a:fld>
            <a:endParaRPr lang="zh-HK" altLang="en-US"/>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6057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4400" baseline="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TW" altLang="en-US"/>
              <a:t>按一下圖示以新增圖片</a:t>
            </a:r>
            <a:endParaRPr lang="en-US" dirty="0"/>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a:t>編輯母片文字樣式</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9EDF113F-999A-4A79-807D-547D3C354B22}" type="datetimeFigureOut">
              <a:rPr lang="zh-HK" altLang="en-US" smtClean="0"/>
              <a:t>27/6/2018</a:t>
            </a:fld>
            <a:endParaRPr lang="zh-HK" altLang="en-US"/>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zh-HK" altLang="en-US"/>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FE8F9C4F-A467-4FBF-B113-14A00E431B08}" type="slidenum">
              <a:rPr lang="zh-HK" altLang="en-US" smtClean="0"/>
              <a:t>‹#›</a:t>
            </a:fld>
            <a:endParaRPr lang="zh-HK" altLang="en-US"/>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12352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fld id="{9EDF113F-999A-4A79-807D-547D3C354B22}" type="datetimeFigureOut">
              <a:rPr lang="zh-HK" altLang="en-US" smtClean="0"/>
              <a:t>27/6/2018</a:t>
            </a:fld>
            <a:endParaRPr lang="zh-HK" altLang="en-US"/>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endParaRPr lang="zh-HK" altLang="en-US"/>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fld id="{FE8F9C4F-A467-4FBF-B113-14A00E431B08}" type="slidenum">
              <a:rPr lang="zh-HK" altLang="en-US" smtClean="0"/>
              <a:t>‹#›</a:t>
            </a:fld>
            <a:endParaRPr lang="zh-HK" altLang="en-US"/>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775778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12">
          <p15:clr>
            <a:srgbClr val="F26B43"/>
          </p15:clr>
        </p15:guide>
        <p15:guide id="2" pos="936">
          <p15:clr>
            <a:srgbClr val="F26B43"/>
          </p15:clr>
        </p15:guide>
        <p15:guide id="3" pos="864">
          <p15:clr>
            <a:srgbClr val="F26B43"/>
          </p15:clr>
        </p15:guide>
        <p15:guide id="0" orient="horz" pos="1368">
          <p15:clr>
            <a:srgbClr val="F26B43"/>
          </p15:clr>
        </p15:guide>
        <p15:guide id="4" orient="horz" pos="1440">
          <p15:clr>
            <a:srgbClr val="F26B43"/>
          </p15:clr>
        </p15:guide>
        <p15:guide id="5" orient="horz" pos="3696">
          <p15:clr>
            <a:srgbClr val="F26B43"/>
          </p15:clr>
        </p15:guide>
        <p15:guide id="6" orient="horz" pos="432">
          <p15:clr>
            <a:srgbClr val="F26B43"/>
          </p15:clr>
        </p15:guide>
        <p15:guide id="7" orient="horz" pos="1512">
          <p15:clr>
            <a:srgbClr val="F26B43"/>
          </p15:clr>
        </p15:guide>
        <p15:guide id="8" pos="5184">
          <p15:clr>
            <a:srgbClr val="F26B43"/>
          </p15:clr>
        </p15:guide>
        <p15:guide id="9" pos="702">
          <p15:clr>
            <a:srgbClr val="F26B43"/>
          </p15:clr>
        </p15:guide>
        <p15:guide id="10" pos="64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en-US" altLang="zh-HK" dirty="0"/>
              <a:t>OSCE 7/18</a:t>
            </a:r>
            <a:endParaRPr lang="zh-HK" altLang="en-US" dirty="0"/>
          </a:p>
        </p:txBody>
      </p:sp>
      <p:sp>
        <p:nvSpPr>
          <p:cNvPr id="3" name="副標題 2"/>
          <p:cNvSpPr>
            <a:spLocks noGrp="1"/>
          </p:cNvSpPr>
          <p:nvPr>
            <p:ph type="subTitle" idx="1"/>
          </p:nvPr>
        </p:nvSpPr>
        <p:spPr/>
        <p:txBody>
          <a:bodyPr/>
          <a:lstStyle/>
          <a:p>
            <a:r>
              <a:rPr lang="en-US" altLang="zh-HK" dirty="0"/>
              <a:t>NDH A&amp;E</a:t>
            </a:r>
          </a:p>
        </p:txBody>
      </p:sp>
    </p:spTree>
    <p:extLst>
      <p:ext uri="{BB962C8B-B14F-4D97-AF65-F5344CB8AC3E}">
        <p14:creationId xmlns:p14="http://schemas.microsoft.com/office/powerpoint/2010/main" val="18723637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HK" dirty="0"/>
              <a:t>Diagnostic criteria</a:t>
            </a:r>
            <a:endParaRPr lang="zh-HK" altLang="en-US" dirty="0"/>
          </a:p>
        </p:txBody>
      </p:sp>
      <p:sp>
        <p:nvSpPr>
          <p:cNvPr id="3" name="內容版面配置區 2"/>
          <p:cNvSpPr>
            <a:spLocks noGrp="1"/>
          </p:cNvSpPr>
          <p:nvPr>
            <p:ph idx="1"/>
          </p:nvPr>
        </p:nvSpPr>
        <p:spPr/>
        <p:txBody>
          <a:bodyPr>
            <a:normAutofit/>
          </a:bodyPr>
          <a:lstStyle/>
          <a:p>
            <a:r>
              <a:rPr lang="en-US" altLang="zh-HK" dirty="0"/>
              <a:t>Tall, prominent, symmetric T waves in the precordial leads</a:t>
            </a:r>
          </a:p>
          <a:p>
            <a:r>
              <a:rPr lang="en-US" altLang="zh-HK" dirty="0"/>
              <a:t>Upsloping ST segment depression &gt;1mm at the J point in the precordial leads </a:t>
            </a:r>
            <a:r>
              <a:rPr lang="en-US" altLang="zh-HK" dirty="0">
                <a:sym typeface="Wingdings" panose="05000000000000000000" pitchFamily="2" charset="2"/>
              </a:rPr>
              <a:t> features differentiate from hyper-acute T waves</a:t>
            </a:r>
          </a:p>
          <a:p>
            <a:r>
              <a:rPr lang="en-US" altLang="zh-HK" dirty="0">
                <a:sym typeface="Wingdings" panose="05000000000000000000" pitchFamily="2" charset="2"/>
              </a:rPr>
              <a:t>Absence of STE in precordial leads</a:t>
            </a:r>
          </a:p>
          <a:p>
            <a:r>
              <a:rPr lang="en-US" altLang="zh-HK" dirty="0">
                <a:sym typeface="Wingdings" panose="05000000000000000000" pitchFamily="2" charset="2"/>
              </a:rPr>
              <a:t>STE (0.5-1mm) in </a:t>
            </a:r>
            <a:r>
              <a:rPr lang="en-US" altLang="zh-HK" dirty="0" err="1">
                <a:sym typeface="Wingdings" panose="05000000000000000000" pitchFamily="2" charset="2"/>
              </a:rPr>
              <a:t>aVR</a:t>
            </a:r>
            <a:endParaRPr lang="en-US" altLang="zh-HK" dirty="0">
              <a:sym typeface="Wingdings" panose="05000000000000000000" pitchFamily="2" charset="2"/>
            </a:endParaRPr>
          </a:p>
          <a:p>
            <a:r>
              <a:rPr lang="en-US" altLang="zh-HK" dirty="0">
                <a:sym typeface="Wingdings" panose="05000000000000000000" pitchFamily="2" charset="2"/>
              </a:rPr>
              <a:t>“Normal” STEMI morphology may precede or follow the de Winter pattern</a:t>
            </a:r>
            <a:endParaRPr lang="zh-HK" altLang="en-US" dirty="0"/>
          </a:p>
        </p:txBody>
      </p:sp>
    </p:spTree>
    <p:extLst>
      <p:ext uri="{BB962C8B-B14F-4D97-AF65-F5344CB8AC3E}">
        <p14:creationId xmlns:p14="http://schemas.microsoft.com/office/powerpoint/2010/main" val="16436449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HK" dirty="0"/>
              <a:t>Case 2</a:t>
            </a:r>
            <a:endParaRPr lang="zh-HK" altLang="en-US" dirty="0"/>
          </a:p>
        </p:txBody>
      </p:sp>
      <p:sp>
        <p:nvSpPr>
          <p:cNvPr id="3" name="內容版面配置區 2"/>
          <p:cNvSpPr>
            <a:spLocks noGrp="1"/>
          </p:cNvSpPr>
          <p:nvPr>
            <p:ph idx="1"/>
          </p:nvPr>
        </p:nvSpPr>
        <p:spPr/>
        <p:txBody>
          <a:bodyPr/>
          <a:lstStyle/>
          <a:p>
            <a:r>
              <a:rPr lang="en-US" altLang="zh-HK" dirty="0"/>
              <a:t>M/59, GPH, dizziness/</a:t>
            </a:r>
            <a:r>
              <a:rPr lang="en-US" altLang="zh-HK" dirty="0" err="1"/>
              <a:t>Rt</a:t>
            </a:r>
            <a:r>
              <a:rPr lang="en-US" altLang="zh-HK" dirty="0"/>
              <a:t> face/limbs weakness since 06:30, arrive A&amp;E 09:33</a:t>
            </a:r>
          </a:p>
          <a:p>
            <a:r>
              <a:rPr lang="en-US" altLang="zh-HK" dirty="0"/>
              <a:t>Exam: GCS 15/15, BP 152/76 p59, </a:t>
            </a:r>
            <a:r>
              <a:rPr lang="en-US" altLang="zh-HK" dirty="0" err="1"/>
              <a:t>Rt</a:t>
            </a:r>
            <a:r>
              <a:rPr lang="en-US" altLang="zh-HK" dirty="0"/>
              <a:t> side power 0/5, Lt side power full, multi-directional nystagmus, dysphasia with slurred speech</a:t>
            </a:r>
            <a:endParaRPr lang="zh-HK" altLang="en-US" dirty="0"/>
          </a:p>
        </p:txBody>
      </p:sp>
    </p:spTree>
    <p:extLst>
      <p:ext uri="{BB962C8B-B14F-4D97-AF65-F5344CB8AC3E}">
        <p14:creationId xmlns:p14="http://schemas.microsoft.com/office/powerpoint/2010/main" val="7165471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HK" dirty="0"/>
              <a:t>Questions</a:t>
            </a:r>
            <a:endParaRPr lang="zh-HK" altLang="en-US" dirty="0"/>
          </a:p>
        </p:txBody>
      </p:sp>
      <p:sp>
        <p:nvSpPr>
          <p:cNvPr id="3" name="內容版面配置區 2"/>
          <p:cNvSpPr>
            <a:spLocks noGrp="1"/>
          </p:cNvSpPr>
          <p:nvPr>
            <p:ph sz="half" idx="1"/>
          </p:nvPr>
        </p:nvSpPr>
        <p:spPr/>
        <p:txBody>
          <a:bodyPr/>
          <a:lstStyle/>
          <a:p>
            <a:r>
              <a:rPr lang="en-US" altLang="zh-HK" dirty="0"/>
              <a:t>What is your diagnosis?</a:t>
            </a:r>
          </a:p>
        </p:txBody>
      </p:sp>
      <p:sp>
        <p:nvSpPr>
          <p:cNvPr id="4" name="內容版面配置區 3">
            <a:extLst>
              <a:ext uri="{FF2B5EF4-FFF2-40B4-BE49-F238E27FC236}">
                <a16:creationId xmlns:a16="http://schemas.microsoft.com/office/drawing/2014/main" id="{30F2B5C3-2A24-4B98-97D7-F4FFD91BA884}"/>
              </a:ext>
            </a:extLst>
          </p:cNvPr>
          <p:cNvSpPr>
            <a:spLocks noGrp="1"/>
          </p:cNvSpPr>
          <p:nvPr>
            <p:ph sz="half" idx="2"/>
          </p:nvPr>
        </p:nvSpPr>
        <p:spPr/>
        <p:txBody>
          <a:bodyPr/>
          <a:lstStyle/>
          <a:p>
            <a:r>
              <a:rPr lang="en-US" altLang="zh-HK" dirty="0"/>
              <a:t>Posterior circulation stroke</a:t>
            </a:r>
          </a:p>
          <a:p>
            <a:endParaRPr lang="zh-HK" altLang="en-US" dirty="0"/>
          </a:p>
        </p:txBody>
      </p:sp>
    </p:spTree>
    <p:extLst>
      <p:ext uri="{BB962C8B-B14F-4D97-AF65-F5344CB8AC3E}">
        <p14:creationId xmlns:p14="http://schemas.microsoft.com/office/powerpoint/2010/main" val="2335956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HK" dirty="0"/>
              <a:t>Answers	</a:t>
            </a:r>
            <a:endParaRPr lang="zh-HK" altLang="en-US" dirty="0"/>
          </a:p>
        </p:txBody>
      </p:sp>
      <p:sp>
        <p:nvSpPr>
          <p:cNvPr id="3" name="內容版面配置區 2"/>
          <p:cNvSpPr>
            <a:spLocks noGrp="1"/>
          </p:cNvSpPr>
          <p:nvPr>
            <p:ph sz="half" idx="1"/>
          </p:nvPr>
        </p:nvSpPr>
        <p:spPr/>
        <p:txBody>
          <a:bodyPr/>
          <a:lstStyle/>
          <a:p>
            <a:r>
              <a:rPr lang="en-US" altLang="zh-HK" dirty="0"/>
              <a:t>What is your immediate management?</a:t>
            </a:r>
            <a:endParaRPr lang="zh-HK" altLang="en-US" dirty="0"/>
          </a:p>
          <a:p>
            <a:endParaRPr lang="zh-HK" altLang="en-US" dirty="0"/>
          </a:p>
        </p:txBody>
      </p:sp>
      <p:sp>
        <p:nvSpPr>
          <p:cNvPr id="4" name="內容版面配置區 3">
            <a:extLst>
              <a:ext uri="{FF2B5EF4-FFF2-40B4-BE49-F238E27FC236}">
                <a16:creationId xmlns:a16="http://schemas.microsoft.com/office/drawing/2014/main" id="{455918F7-DEEB-422B-9C83-70AAD9D1E5B2}"/>
              </a:ext>
            </a:extLst>
          </p:cNvPr>
          <p:cNvSpPr>
            <a:spLocks noGrp="1"/>
          </p:cNvSpPr>
          <p:nvPr>
            <p:ph sz="half" idx="2"/>
          </p:nvPr>
        </p:nvSpPr>
        <p:spPr/>
        <p:txBody>
          <a:bodyPr/>
          <a:lstStyle/>
          <a:p>
            <a:r>
              <a:rPr lang="en-US" altLang="zh-HK" dirty="0"/>
              <a:t>Set IV line, baseline ECG/blood test (CBC, L/RFT, clotting), attach monitoring (BP/P, cardiac monitor), CT brain, consult stroke team</a:t>
            </a:r>
            <a:endParaRPr lang="zh-HK" altLang="en-US" dirty="0"/>
          </a:p>
          <a:p>
            <a:endParaRPr lang="zh-HK" altLang="en-US" dirty="0"/>
          </a:p>
        </p:txBody>
      </p:sp>
    </p:spTree>
    <p:extLst>
      <p:ext uri="{BB962C8B-B14F-4D97-AF65-F5344CB8AC3E}">
        <p14:creationId xmlns:p14="http://schemas.microsoft.com/office/powerpoint/2010/main" val="1987611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HK" dirty="0"/>
              <a:t>CT brain</a:t>
            </a:r>
            <a:endParaRPr lang="zh-HK" altLang="en-US" dirty="0"/>
          </a:p>
        </p:txBody>
      </p:sp>
      <p:pic>
        <p:nvPicPr>
          <p:cNvPr id="6" name="內容版面配置區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041140" y="1746050"/>
            <a:ext cx="3149125" cy="4197549"/>
          </a:xfrm>
        </p:spPr>
      </p:pic>
      <p:pic>
        <p:nvPicPr>
          <p:cNvPr id="7" name="內容版面配置區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542264" y="2164492"/>
            <a:ext cx="4226011" cy="3169507"/>
          </a:xfrm>
        </p:spPr>
      </p:pic>
    </p:spTree>
    <p:extLst>
      <p:ext uri="{BB962C8B-B14F-4D97-AF65-F5344CB8AC3E}">
        <p14:creationId xmlns:p14="http://schemas.microsoft.com/office/powerpoint/2010/main" val="22070741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HK" dirty="0"/>
              <a:t>CT brain</a:t>
            </a:r>
            <a:endParaRPr lang="zh-HK" altLang="en-US" dirty="0"/>
          </a:p>
        </p:txBody>
      </p:sp>
      <p:pic>
        <p:nvPicPr>
          <p:cNvPr id="5" name="內容版面配置區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719931" y="2313992"/>
            <a:ext cx="4026240" cy="3019679"/>
          </a:xfrm>
        </p:spPr>
      </p:pic>
      <p:pic>
        <p:nvPicPr>
          <p:cNvPr id="6" name="內容版面配置區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756780" y="2286000"/>
            <a:ext cx="4064957" cy="3047671"/>
          </a:xfrm>
        </p:spPr>
      </p:pic>
    </p:spTree>
    <p:extLst>
      <p:ext uri="{BB962C8B-B14F-4D97-AF65-F5344CB8AC3E}">
        <p14:creationId xmlns:p14="http://schemas.microsoft.com/office/powerpoint/2010/main" val="6608426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HK" dirty="0"/>
              <a:t>CT brain</a:t>
            </a:r>
            <a:endParaRPr lang="zh-HK" altLang="en-US" dirty="0"/>
          </a:p>
        </p:txBody>
      </p:sp>
      <p:pic>
        <p:nvPicPr>
          <p:cNvPr id="5" name="內容版面配置區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38199" y="2185656"/>
            <a:ext cx="3894329" cy="2919744"/>
          </a:xfrm>
        </p:spPr>
      </p:pic>
      <p:pic>
        <p:nvPicPr>
          <p:cNvPr id="6" name="內容版面配置區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894263" y="2215124"/>
            <a:ext cx="3853702" cy="2890276"/>
          </a:xfrm>
        </p:spPr>
      </p:pic>
    </p:spTree>
    <p:extLst>
      <p:ext uri="{BB962C8B-B14F-4D97-AF65-F5344CB8AC3E}">
        <p14:creationId xmlns:p14="http://schemas.microsoft.com/office/powerpoint/2010/main" val="3804437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HK" dirty="0"/>
              <a:t>Questions</a:t>
            </a:r>
            <a:endParaRPr lang="zh-HK" altLang="en-US" dirty="0"/>
          </a:p>
        </p:txBody>
      </p:sp>
      <p:sp>
        <p:nvSpPr>
          <p:cNvPr id="3" name="內容版面配置區 2"/>
          <p:cNvSpPr>
            <a:spLocks noGrp="1"/>
          </p:cNvSpPr>
          <p:nvPr>
            <p:ph idx="1"/>
          </p:nvPr>
        </p:nvSpPr>
        <p:spPr/>
        <p:txBody>
          <a:bodyPr/>
          <a:lstStyle/>
          <a:p>
            <a:pPr marL="0" indent="0">
              <a:buNone/>
            </a:pPr>
            <a:r>
              <a:rPr lang="en-US" altLang="zh-HK" dirty="0"/>
              <a:t>3. Any specific sign in the CT brain?</a:t>
            </a:r>
            <a:endParaRPr lang="zh-HK" altLang="en-US" dirty="0"/>
          </a:p>
        </p:txBody>
      </p:sp>
    </p:spTree>
    <p:extLst>
      <p:ext uri="{BB962C8B-B14F-4D97-AF65-F5344CB8AC3E}">
        <p14:creationId xmlns:p14="http://schemas.microsoft.com/office/powerpoint/2010/main" val="36209961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HK" dirty="0"/>
              <a:t>Answers</a:t>
            </a:r>
            <a:endParaRPr lang="zh-HK" altLang="en-US" dirty="0"/>
          </a:p>
        </p:txBody>
      </p:sp>
      <p:sp>
        <p:nvSpPr>
          <p:cNvPr id="3" name="內容版面配置區 2"/>
          <p:cNvSpPr>
            <a:spLocks noGrp="1"/>
          </p:cNvSpPr>
          <p:nvPr>
            <p:ph sz="half" idx="1"/>
          </p:nvPr>
        </p:nvSpPr>
        <p:spPr/>
        <p:txBody>
          <a:bodyPr/>
          <a:lstStyle/>
          <a:p>
            <a:pPr marL="0" indent="0">
              <a:buNone/>
            </a:pPr>
            <a:r>
              <a:rPr lang="en-US" altLang="zh-HK" dirty="0"/>
              <a:t>3. Dense BA sign </a:t>
            </a:r>
            <a:endParaRPr lang="zh-HK" altLang="en-US" dirty="0"/>
          </a:p>
        </p:txBody>
      </p:sp>
      <p:pic>
        <p:nvPicPr>
          <p:cNvPr id="5" name="內容版面配置區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3886200" y="2171700"/>
            <a:ext cx="4522753" cy="3390900"/>
          </a:xfrm>
        </p:spPr>
      </p:pic>
    </p:spTree>
    <p:extLst>
      <p:ext uri="{BB962C8B-B14F-4D97-AF65-F5344CB8AC3E}">
        <p14:creationId xmlns:p14="http://schemas.microsoft.com/office/powerpoint/2010/main" val="20000462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en-US" altLang="zh-HK" dirty="0"/>
              <a:t>Progress</a:t>
            </a:r>
            <a:endParaRPr lang="zh-HK" altLang="en-US" dirty="0"/>
          </a:p>
        </p:txBody>
      </p:sp>
      <p:sp>
        <p:nvSpPr>
          <p:cNvPr id="6" name="內容版面配置區 5"/>
          <p:cNvSpPr>
            <a:spLocks noGrp="1"/>
          </p:cNvSpPr>
          <p:nvPr>
            <p:ph idx="1"/>
          </p:nvPr>
        </p:nvSpPr>
        <p:spPr/>
        <p:txBody>
          <a:bodyPr/>
          <a:lstStyle/>
          <a:p>
            <a:r>
              <a:rPr lang="en-US" altLang="zh-HK" dirty="0"/>
              <a:t>IV TPA given ~ 10:32am, with Rt side power improved to 5-/5</a:t>
            </a:r>
          </a:p>
          <a:p>
            <a:r>
              <a:rPr lang="en-US" altLang="zh-HK" dirty="0"/>
              <a:t>Transfer ASU</a:t>
            </a:r>
          </a:p>
          <a:p>
            <a:r>
              <a:rPr lang="en-US" altLang="zh-HK" dirty="0"/>
              <a:t>1 day later, Rt sided power drop to 0/5, left side power turned to 0-1/5 afterwards, eye movement intact, aphasia +</a:t>
            </a:r>
          </a:p>
          <a:p>
            <a:r>
              <a:rPr lang="en-US" altLang="zh-HK" dirty="0"/>
              <a:t>Repeated CT brain showed no hemorrhage, hypodensities over left paramedian pons</a:t>
            </a:r>
          </a:p>
        </p:txBody>
      </p:sp>
    </p:spTree>
    <p:extLst>
      <p:ext uri="{BB962C8B-B14F-4D97-AF65-F5344CB8AC3E}">
        <p14:creationId xmlns:p14="http://schemas.microsoft.com/office/powerpoint/2010/main" val="2995997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HK" dirty="0"/>
              <a:t>Case 1</a:t>
            </a:r>
            <a:endParaRPr lang="zh-HK" altLang="en-US" dirty="0"/>
          </a:p>
        </p:txBody>
      </p:sp>
      <p:sp>
        <p:nvSpPr>
          <p:cNvPr id="3" name="內容版面配置區 2"/>
          <p:cNvSpPr>
            <a:spLocks noGrp="1"/>
          </p:cNvSpPr>
          <p:nvPr>
            <p:ph idx="1"/>
          </p:nvPr>
        </p:nvSpPr>
        <p:spPr/>
        <p:txBody>
          <a:bodyPr/>
          <a:lstStyle/>
          <a:p>
            <a:r>
              <a:rPr lang="en-US" altLang="zh-HK" dirty="0"/>
              <a:t>M/62, c/o: severe retrosternal chest pain for 30 minutes, radiation to jaw, associated with sweating</a:t>
            </a:r>
          </a:p>
          <a:p>
            <a:r>
              <a:rPr lang="en-US" altLang="zh-HK" dirty="0"/>
              <a:t>BP 135/98 p100, afebrile, SaO2 100% 6L O2</a:t>
            </a:r>
          </a:p>
          <a:p>
            <a:r>
              <a:rPr lang="en-US" altLang="zh-HK" dirty="0"/>
              <a:t>ECG done</a:t>
            </a:r>
            <a:endParaRPr lang="zh-HK" altLang="en-US" dirty="0"/>
          </a:p>
        </p:txBody>
      </p:sp>
    </p:spTree>
    <p:extLst>
      <p:ext uri="{BB962C8B-B14F-4D97-AF65-F5344CB8AC3E}">
        <p14:creationId xmlns:p14="http://schemas.microsoft.com/office/powerpoint/2010/main" val="10191839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66A08D5-9E3E-4DC0-B7BA-127406754046}"/>
              </a:ext>
            </a:extLst>
          </p:cNvPr>
          <p:cNvSpPr>
            <a:spLocks noGrp="1"/>
          </p:cNvSpPr>
          <p:nvPr>
            <p:ph type="title"/>
          </p:nvPr>
        </p:nvSpPr>
        <p:spPr/>
        <p:txBody>
          <a:bodyPr/>
          <a:lstStyle/>
          <a:p>
            <a:r>
              <a:rPr lang="en-US" altLang="zh-HK" dirty="0"/>
              <a:t>Questions</a:t>
            </a:r>
            <a:endParaRPr lang="zh-HK" altLang="en-US" dirty="0"/>
          </a:p>
        </p:txBody>
      </p:sp>
      <p:sp>
        <p:nvSpPr>
          <p:cNvPr id="3" name="內容版面配置區 2">
            <a:extLst>
              <a:ext uri="{FF2B5EF4-FFF2-40B4-BE49-F238E27FC236}">
                <a16:creationId xmlns:a16="http://schemas.microsoft.com/office/drawing/2014/main" id="{C110484B-B453-4842-91AF-CB2FAB9EF3B6}"/>
              </a:ext>
            </a:extLst>
          </p:cNvPr>
          <p:cNvSpPr>
            <a:spLocks noGrp="1"/>
          </p:cNvSpPr>
          <p:nvPr>
            <p:ph sz="half" idx="1"/>
          </p:nvPr>
        </p:nvSpPr>
        <p:spPr/>
        <p:txBody>
          <a:bodyPr/>
          <a:lstStyle/>
          <a:p>
            <a:r>
              <a:rPr lang="en-US" altLang="zh-HK" dirty="0"/>
              <a:t>What is your diagnosis?</a:t>
            </a:r>
          </a:p>
          <a:p>
            <a:pPr marL="0" indent="0">
              <a:buNone/>
            </a:pPr>
            <a:endParaRPr lang="zh-HK" altLang="en-US" dirty="0"/>
          </a:p>
        </p:txBody>
      </p:sp>
      <p:sp>
        <p:nvSpPr>
          <p:cNvPr id="4" name="內容版面配置區 3">
            <a:extLst>
              <a:ext uri="{FF2B5EF4-FFF2-40B4-BE49-F238E27FC236}">
                <a16:creationId xmlns:a16="http://schemas.microsoft.com/office/drawing/2014/main" id="{29861E9C-C390-4FF5-8507-25599339F2ED}"/>
              </a:ext>
            </a:extLst>
          </p:cNvPr>
          <p:cNvSpPr>
            <a:spLocks noGrp="1"/>
          </p:cNvSpPr>
          <p:nvPr>
            <p:ph sz="half" idx="2"/>
          </p:nvPr>
        </p:nvSpPr>
        <p:spPr/>
        <p:txBody>
          <a:bodyPr/>
          <a:lstStyle/>
          <a:p>
            <a:r>
              <a:rPr lang="en-US" altLang="zh-HK" dirty="0"/>
              <a:t>Locked-in syndrome</a:t>
            </a:r>
            <a:endParaRPr lang="zh-HK" altLang="en-US" dirty="0"/>
          </a:p>
        </p:txBody>
      </p:sp>
    </p:spTree>
    <p:extLst>
      <p:ext uri="{BB962C8B-B14F-4D97-AF65-F5344CB8AC3E}">
        <p14:creationId xmlns:p14="http://schemas.microsoft.com/office/powerpoint/2010/main" val="2237634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HK" dirty="0"/>
              <a:t>Locked in syndrome</a:t>
            </a:r>
            <a:endParaRPr lang="zh-HK" altLang="en-US" dirty="0"/>
          </a:p>
        </p:txBody>
      </p:sp>
      <p:sp>
        <p:nvSpPr>
          <p:cNvPr id="3" name="內容版面配置區 2"/>
          <p:cNvSpPr>
            <a:spLocks noGrp="1"/>
          </p:cNvSpPr>
          <p:nvPr>
            <p:ph idx="1"/>
          </p:nvPr>
        </p:nvSpPr>
        <p:spPr/>
        <p:txBody>
          <a:bodyPr>
            <a:normAutofit/>
          </a:bodyPr>
          <a:lstStyle/>
          <a:p>
            <a:r>
              <a:rPr lang="en-US" altLang="zh-HK" dirty="0"/>
              <a:t>A condition in which a patient is aware but cannot move or communicate verbally due to complete paralysis of nearly all voluntary muscles in the body except for the eyes</a:t>
            </a:r>
          </a:p>
          <a:p>
            <a:r>
              <a:rPr lang="en-US" altLang="zh-HK" dirty="0"/>
              <a:t>Total locked-in syndrome: a version of locked-in syndrome wherein the eyes are paralyzed as well</a:t>
            </a:r>
          </a:p>
          <a:p>
            <a:r>
              <a:rPr lang="en-US" altLang="zh-HK" dirty="0"/>
              <a:t>Caused by damage to specific portions of the lower brain and brainstem, with no damage to upper brain</a:t>
            </a:r>
          </a:p>
          <a:p>
            <a:r>
              <a:rPr lang="en-US" altLang="zh-HK" dirty="0"/>
              <a:t>Features: quadriplegia and the inability to speak in otherwise cognitively intact individuals </a:t>
            </a:r>
            <a:endParaRPr lang="zh-HK" altLang="en-US" dirty="0"/>
          </a:p>
        </p:txBody>
      </p:sp>
    </p:spTree>
    <p:extLst>
      <p:ext uri="{BB962C8B-B14F-4D97-AF65-F5344CB8AC3E}">
        <p14:creationId xmlns:p14="http://schemas.microsoft.com/office/powerpoint/2010/main" val="11177444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HK" dirty="0"/>
              <a:t>Questions - 5</a:t>
            </a:r>
            <a:endParaRPr lang="zh-HK" altLang="en-US" dirty="0"/>
          </a:p>
        </p:txBody>
      </p:sp>
      <p:sp>
        <p:nvSpPr>
          <p:cNvPr id="3" name="內容版面配置區 2"/>
          <p:cNvSpPr>
            <a:spLocks noGrp="1"/>
          </p:cNvSpPr>
          <p:nvPr>
            <p:ph idx="1"/>
          </p:nvPr>
        </p:nvSpPr>
        <p:spPr/>
        <p:txBody>
          <a:bodyPr/>
          <a:lstStyle/>
          <a:p>
            <a:r>
              <a:rPr lang="en-US" altLang="zh-HK" dirty="0"/>
              <a:t>Any other DDX similar to this diagnosis (not in this case)?</a:t>
            </a:r>
            <a:endParaRPr lang="zh-HK" altLang="en-US" dirty="0"/>
          </a:p>
          <a:p>
            <a:pPr marL="0" indent="0">
              <a:buNone/>
            </a:pPr>
            <a:endParaRPr lang="zh-HK" altLang="en-US" dirty="0"/>
          </a:p>
        </p:txBody>
      </p:sp>
    </p:spTree>
    <p:extLst>
      <p:ext uri="{BB962C8B-B14F-4D97-AF65-F5344CB8AC3E}">
        <p14:creationId xmlns:p14="http://schemas.microsoft.com/office/powerpoint/2010/main" val="27177913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HK" dirty="0"/>
              <a:t>Answers - 5</a:t>
            </a:r>
            <a:endParaRPr lang="zh-HK" altLang="en-US" dirty="0"/>
          </a:p>
        </p:txBody>
      </p:sp>
      <p:sp>
        <p:nvSpPr>
          <p:cNvPr id="3" name="內容版面配置區 2"/>
          <p:cNvSpPr>
            <a:spLocks noGrp="1"/>
          </p:cNvSpPr>
          <p:nvPr>
            <p:ph idx="1"/>
          </p:nvPr>
        </p:nvSpPr>
        <p:spPr/>
        <p:txBody>
          <a:bodyPr/>
          <a:lstStyle/>
          <a:p>
            <a:r>
              <a:rPr lang="en-US" altLang="zh-HK" dirty="0"/>
              <a:t>Poisoning – krait bite and other neurotoxic venoms</a:t>
            </a:r>
          </a:p>
          <a:p>
            <a:r>
              <a:rPr lang="en-US" altLang="zh-HK" dirty="0"/>
              <a:t>Amyotrophic lateral sclerosis (MND)</a:t>
            </a:r>
          </a:p>
          <a:p>
            <a:r>
              <a:rPr lang="en-US" altLang="zh-HK" dirty="0"/>
              <a:t>Osmotic demyelination syndrome</a:t>
            </a:r>
          </a:p>
          <a:p>
            <a:r>
              <a:rPr lang="en-US" altLang="zh-HK" dirty="0"/>
              <a:t>Multiple sclerosis</a:t>
            </a:r>
            <a:endParaRPr lang="zh-HK" altLang="en-US" dirty="0"/>
          </a:p>
        </p:txBody>
      </p:sp>
    </p:spTree>
    <p:extLst>
      <p:ext uri="{BB962C8B-B14F-4D97-AF65-F5344CB8AC3E}">
        <p14:creationId xmlns:p14="http://schemas.microsoft.com/office/powerpoint/2010/main" val="17770110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HK" dirty="0"/>
              <a:t>Case 3</a:t>
            </a:r>
            <a:endParaRPr lang="zh-HK" altLang="en-US" dirty="0"/>
          </a:p>
        </p:txBody>
      </p:sp>
      <p:sp>
        <p:nvSpPr>
          <p:cNvPr id="3" name="內容版面配置區 2"/>
          <p:cNvSpPr>
            <a:spLocks noGrp="1"/>
          </p:cNvSpPr>
          <p:nvPr>
            <p:ph idx="1"/>
          </p:nvPr>
        </p:nvSpPr>
        <p:spPr/>
        <p:txBody>
          <a:bodyPr/>
          <a:lstStyle/>
          <a:p>
            <a:r>
              <a:rPr lang="en-US" altLang="zh-HK" dirty="0"/>
              <a:t>A 30 years old gentleman suffered from a fish sting (once) at his right hand. He presented with severe right hand pain and swelling in your AED 30 minutes after the injury. The offending fish and his hand were shown below. </a:t>
            </a:r>
            <a:endParaRPr lang="zh-HK" altLang="en-US" dirty="0"/>
          </a:p>
        </p:txBody>
      </p:sp>
    </p:spTree>
    <p:extLst>
      <p:ext uri="{BB962C8B-B14F-4D97-AF65-F5344CB8AC3E}">
        <p14:creationId xmlns:p14="http://schemas.microsoft.com/office/powerpoint/2010/main" val="15994535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HK" dirty="0"/>
              <a:t>Case 3</a:t>
            </a:r>
            <a:endParaRPr lang="zh-HK" altLang="en-US" dirty="0"/>
          </a:p>
        </p:txBody>
      </p:sp>
      <p:pic>
        <p:nvPicPr>
          <p:cNvPr id="102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1648619" y="3290887"/>
            <a:ext cx="2095500" cy="157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823812" y="1447800"/>
            <a:ext cx="3652893"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96742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en-US" altLang="zh-HK" dirty="0"/>
              <a:t>Questions</a:t>
            </a:r>
            <a:endParaRPr lang="zh-HK" altLang="en-US" dirty="0"/>
          </a:p>
        </p:txBody>
      </p:sp>
      <p:sp>
        <p:nvSpPr>
          <p:cNvPr id="6" name="內容版面配置區 5"/>
          <p:cNvSpPr>
            <a:spLocks noGrp="1"/>
          </p:cNvSpPr>
          <p:nvPr>
            <p:ph idx="1"/>
          </p:nvPr>
        </p:nvSpPr>
        <p:spPr/>
        <p:txBody>
          <a:bodyPr/>
          <a:lstStyle/>
          <a:p>
            <a:r>
              <a:rPr lang="en-US" altLang="zh-HK" dirty="0"/>
              <a:t>What part of the fish contains the offending poison?</a:t>
            </a:r>
          </a:p>
          <a:p>
            <a:pPr marL="514350" indent="-514350">
              <a:buAutoNum type="arabicPeriod"/>
            </a:pPr>
            <a:endParaRPr lang="zh-HK" altLang="en-US" dirty="0"/>
          </a:p>
        </p:txBody>
      </p:sp>
    </p:spTree>
    <p:extLst>
      <p:ext uri="{BB962C8B-B14F-4D97-AF65-F5344CB8AC3E}">
        <p14:creationId xmlns:p14="http://schemas.microsoft.com/office/powerpoint/2010/main" val="40368190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HK" dirty="0"/>
              <a:t>Answer - 1</a:t>
            </a:r>
            <a:endParaRPr lang="zh-HK" altLang="en-US" dirty="0"/>
          </a:p>
        </p:txBody>
      </p:sp>
      <p:sp>
        <p:nvSpPr>
          <p:cNvPr id="4" name="內容版面配置區 3"/>
          <p:cNvSpPr>
            <a:spLocks noGrp="1"/>
          </p:cNvSpPr>
          <p:nvPr>
            <p:ph sz="half" idx="1"/>
          </p:nvPr>
        </p:nvSpPr>
        <p:spPr/>
        <p:txBody>
          <a:bodyPr/>
          <a:lstStyle/>
          <a:p>
            <a:r>
              <a:rPr lang="en-US" altLang="zh-HK" dirty="0"/>
              <a:t>Dorsal spines</a:t>
            </a:r>
            <a:endParaRPr lang="zh-HK" altLang="en-US" dirty="0"/>
          </a:p>
        </p:txBody>
      </p:sp>
      <p:pic>
        <p:nvPicPr>
          <p:cNvPr id="205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3352800" y="1600200"/>
            <a:ext cx="5334837"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28336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a16="http://schemas.microsoft.com/office/drawing/2014/main" id="{793D8D40-A893-4B49-A9A7-4B8A4566F3AC}"/>
              </a:ext>
            </a:extLst>
          </p:cNvPr>
          <p:cNvSpPr>
            <a:spLocks noGrp="1"/>
          </p:cNvSpPr>
          <p:nvPr>
            <p:ph type="title"/>
          </p:nvPr>
        </p:nvSpPr>
        <p:spPr/>
        <p:txBody>
          <a:bodyPr/>
          <a:lstStyle/>
          <a:p>
            <a:r>
              <a:rPr lang="en-US" altLang="zh-HK" dirty="0"/>
              <a:t>Question - 2</a:t>
            </a:r>
            <a:endParaRPr lang="zh-HK" altLang="en-US" dirty="0"/>
          </a:p>
        </p:txBody>
      </p:sp>
      <p:sp>
        <p:nvSpPr>
          <p:cNvPr id="6" name="內容版面配置區 5">
            <a:extLst>
              <a:ext uri="{FF2B5EF4-FFF2-40B4-BE49-F238E27FC236}">
                <a16:creationId xmlns:a16="http://schemas.microsoft.com/office/drawing/2014/main" id="{5B72EF53-6AE1-4B93-91B3-B3E052C95CB9}"/>
              </a:ext>
            </a:extLst>
          </p:cNvPr>
          <p:cNvSpPr>
            <a:spLocks noGrp="1"/>
          </p:cNvSpPr>
          <p:nvPr>
            <p:ph idx="1"/>
          </p:nvPr>
        </p:nvSpPr>
        <p:spPr/>
        <p:txBody>
          <a:bodyPr/>
          <a:lstStyle/>
          <a:p>
            <a:r>
              <a:rPr lang="en-US" altLang="zh-HK" dirty="0"/>
              <a:t>What is the nature of the toxin and what clinical manifestations do you expect?</a:t>
            </a:r>
          </a:p>
          <a:p>
            <a:endParaRPr lang="zh-HK" altLang="en-US" dirty="0"/>
          </a:p>
        </p:txBody>
      </p:sp>
    </p:spTree>
    <p:extLst>
      <p:ext uri="{BB962C8B-B14F-4D97-AF65-F5344CB8AC3E}">
        <p14:creationId xmlns:p14="http://schemas.microsoft.com/office/powerpoint/2010/main" val="12912259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en-US" altLang="zh-HK" dirty="0"/>
              <a:t>Answer - 2</a:t>
            </a:r>
            <a:endParaRPr lang="zh-HK" altLang="en-US" dirty="0"/>
          </a:p>
        </p:txBody>
      </p:sp>
      <p:sp>
        <p:nvSpPr>
          <p:cNvPr id="6" name="內容版面配置區 5"/>
          <p:cNvSpPr>
            <a:spLocks noGrp="1"/>
          </p:cNvSpPr>
          <p:nvPr>
            <p:ph idx="1"/>
          </p:nvPr>
        </p:nvSpPr>
        <p:spPr/>
        <p:txBody>
          <a:bodyPr>
            <a:normAutofit fontScale="92500" lnSpcReduction="20000"/>
          </a:bodyPr>
          <a:lstStyle/>
          <a:p>
            <a:r>
              <a:rPr lang="en-US" altLang="zh-HK" dirty="0"/>
              <a:t>Heat labile toxin</a:t>
            </a:r>
          </a:p>
          <a:p>
            <a:r>
              <a:rPr lang="en-US" altLang="zh-HK" dirty="0"/>
              <a:t>May retain full potency for 24-48 hours after death of fish</a:t>
            </a:r>
          </a:p>
          <a:p>
            <a:r>
              <a:rPr lang="en-US" altLang="zh-HK" dirty="0"/>
              <a:t>Antigenic, vasoactive, proteolytic, hemolytic and substances similar to norepinephrine, dopamine, tryptophan</a:t>
            </a:r>
          </a:p>
          <a:p>
            <a:r>
              <a:rPr lang="en-US" altLang="zh-HK" dirty="0"/>
              <a:t>Diffuse effects on circulatory, neurologic, immunologic and respiratory systems</a:t>
            </a:r>
          </a:p>
          <a:p>
            <a:r>
              <a:rPr lang="en-US" altLang="zh-HK" dirty="0"/>
              <a:t>Local effect – immediate severe pain, wound and surrounding tissue necrosis</a:t>
            </a:r>
          </a:p>
          <a:p>
            <a:r>
              <a:rPr lang="en-US" altLang="zh-HK" dirty="0"/>
              <a:t>Systemic effect – GI (vomiting, diarrhea, abdominal pain), CNS (weakness, </a:t>
            </a:r>
            <a:r>
              <a:rPr lang="en-US" altLang="zh-HK" dirty="0" err="1"/>
              <a:t>paraesthesia</a:t>
            </a:r>
            <a:r>
              <a:rPr lang="en-US" altLang="zh-HK" dirty="0"/>
              <a:t>, delirium, seizures), CVS (hyper/hypotension, tachycardia, arrhythmias), </a:t>
            </a:r>
            <a:r>
              <a:rPr lang="en-US" altLang="zh-HK" dirty="0" err="1"/>
              <a:t>Resp</a:t>
            </a:r>
            <a:r>
              <a:rPr lang="en-US" altLang="zh-HK" dirty="0"/>
              <a:t> (pulmonary edema, respiratory failure)</a:t>
            </a:r>
            <a:endParaRPr lang="zh-HK" altLang="en-US" dirty="0"/>
          </a:p>
        </p:txBody>
      </p:sp>
    </p:spTree>
    <p:extLst>
      <p:ext uri="{BB962C8B-B14F-4D97-AF65-F5344CB8AC3E}">
        <p14:creationId xmlns:p14="http://schemas.microsoft.com/office/powerpoint/2010/main" val="3427491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HK" dirty="0"/>
              <a:t>ECG</a:t>
            </a:r>
            <a:endParaRPr lang="zh-HK" altLang="en-US" dirty="0"/>
          </a:p>
        </p:txBody>
      </p:sp>
      <p:pic>
        <p:nvPicPr>
          <p:cNvPr id="4" name="內容版面配置區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19200" y="1447800"/>
            <a:ext cx="6674908" cy="5006181"/>
          </a:xfrm>
        </p:spPr>
      </p:pic>
    </p:spTree>
    <p:extLst>
      <p:ext uri="{BB962C8B-B14F-4D97-AF65-F5344CB8AC3E}">
        <p14:creationId xmlns:p14="http://schemas.microsoft.com/office/powerpoint/2010/main" val="21167079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FA617B0-3F8B-4446-AB18-B3B5397BA303}"/>
              </a:ext>
            </a:extLst>
          </p:cNvPr>
          <p:cNvSpPr>
            <a:spLocks noGrp="1"/>
          </p:cNvSpPr>
          <p:nvPr>
            <p:ph type="title"/>
          </p:nvPr>
        </p:nvSpPr>
        <p:spPr/>
        <p:txBody>
          <a:bodyPr/>
          <a:lstStyle/>
          <a:p>
            <a:r>
              <a:rPr lang="en-US" altLang="zh-HK" dirty="0"/>
              <a:t>Question - 3</a:t>
            </a:r>
            <a:endParaRPr lang="zh-HK" altLang="en-US" dirty="0"/>
          </a:p>
        </p:txBody>
      </p:sp>
      <p:sp>
        <p:nvSpPr>
          <p:cNvPr id="3" name="內容版面配置區 2">
            <a:extLst>
              <a:ext uri="{FF2B5EF4-FFF2-40B4-BE49-F238E27FC236}">
                <a16:creationId xmlns:a16="http://schemas.microsoft.com/office/drawing/2014/main" id="{8313C063-03B8-4E6A-9F53-B19AD5943F15}"/>
              </a:ext>
            </a:extLst>
          </p:cNvPr>
          <p:cNvSpPr>
            <a:spLocks noGrp="1"/>
          </p:cNvSpPr>
          <p:nvPr>
            <p:ph idx="1"/>
          </p:nvPr>
        </p:nvSpPr>
        <p:spPr/>
        <p:txBody>
          <a:bodyPr/>
          <a:lstStyle/>
          <a:p>
            <a:r>
              <a:rPr lang="en-US" altLang="zh-HK" dirty="0"/>
              <a:t>What is your treatment strategy?</a:t>
            </a:r>
          </a:p>
          <a:p>
            <a:endParaRPr lang="zh-HK" altLang="en-US" dirty="0"/>
          </a:p>
        </p:txBody>
      </p:sp>
    </p:spTree>
    <p:extLst>
      <p:ext uri="{BB962C8B-B14F-4D97-AF65-F5344CB8AC3E}">
        <p14:creationId xmlns:p14="http://schemas.microsoft.com/office/powerpoint/2010/main" val="8671618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HK" dirty="0"/>
              <a:t>Answer - 3</a:t>
            </a:r>
            <a:endParaRPr lang="zh-HK" altLang="en-US" dirty="0"/>
          </a:p>
        </p:txBody>
      </p:sp>
      <p:sp>
        <p:nvSpPr>
          <p:cNvPr id="3" name="內容版面配置區 2"/>
          <p:cNvSpPr>
            <a:spLocks noGrp="1"/>
          </p:cNvSpPr>
          <p:nvPr>
            <p:ph idx="1"/>
          </p:nvPr>
        </p:nvSpPr>
        <p:spPr/>
        <p:txBody>
          <a:bodyPr>
            <a:normAutofit/>
          </a:bodyPr>
          <a:lstStyle/>
          <a:p>
            <a:r>
              <a:rPr lang="en-US" altLang="zh-HK" dirty="0"/>
              <a:t>Watch out for life threatening systemic effect</a:t>
            </a:r>
          </a:p>
          <a:p>
            <a:r>
              <a:rPr lang="en-US" altLang="zh-HK" dirty="0"/>
              <a:t>Immersion in hot water (43-46 degree </a:t>
            </a:r>
            <a:r>
              <a:rPr lang="en-US" altLang="zh-HK" dirty="0" err="1"/>
              <a:t>Celsus</a:t>
            </a:r>
            <a:r>
              <a:rPr lang="en-US" altLang="zh-HK" dirty="0"/>
              <a:t>) for 30 minutes</a:t>
            </a:r>
          </a:p>
          <a:p>
            <a:r>
              <a:rPr lang="en-US" altLang="zh-HK" dirty="0"/>
              <a:t>Pain relief</a:t>
            </a:r>
          </a:p>
          <a:p>
            <a:r>
              <a:rPr lang="en-US" altLang="zh-HK" dirty="0"/>
              <a:t>Tetanus prophylaxis</a:t>
            </a:r>
          </a:p>
          <a:p>
            <a:r>
              <a:rPr lang="en-US" altLang="zh-HK" dirty="0"/>
              <a:t>Antibiotic prophylaxis</a:t>
            </a:r>
          </a:p>
          <a:p>
            <a:r>
              <a:rPr lang="en-US" altLang="zh-HK" dirty="0"/>
              <a:t>Surgical wound management</a:t>
            </a:r>
          </a:p>
          <a:p>
            <a:r>
              <a:rPr lang="en-US" altLang="zh-HK" dirty="0"/>
              <a:t>Consider anti-venom</a:t>
            </a:r>
            <a:endParaRPr lang="zh-HK" altLang="en-US" dirty="0"/>
          </a:p>
        </p:txBody>
      </p:sp>
    </p:spTree>
    <p:extLst>
      <p:ext uri="{BB962C8B-B14F-4D97-AF65-F5344CB8AC3E}">
        <p14:creationId xmlns:p14="http://schemas.microsoft.com/office/powerpoint/2010/main" val="13403141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47B83B6-A722-4419-BE1D-698DB3F5BCAC}"/>
              </a:ext>
            </a:extLst>
          </p:cNvPr>
          <p:cNvSpPr>
            <a:spLocks noGrp="1"/>
          </p:cNvSpPr>
          <p:nvPr>
            <p:ph type="title"/>
          </p:nvPr>
        </p:nvSpPr>
        <p:spPr/>
        <p:txBody>
          <a:bodyPr/>
          <a:lstStyle/>
          <a:p>
            <a:r>
              <a:rPr lang="en-US" altLang="zh-HK" dirty="0"/>
              <a:t>Question - 4</a:t>
            </a:r>
            <a:endParaRPr lang="zh-HK" altLang="en-US" dirty="0"/>
          </a:p>
        </p:txBody>
      </p:sp>
      <p:sp>
        <p:nvSpPr>
          <p:cNvPr id="3" name="內容版面配置區 2">
            <a:extLst>
              <a:ext uri="{FF2B5EF4-FFF2-40B4-BE49-F238E27FC236}">
                <a16:creationId xmlns:a16="http://schemas.microsoft.com/office/drawing/2014/main" id="{ACEE0B72-5551-4E50-A921-D3F9431886C3}"/>
              </a:ext>
            </a:extLst>
          </p:cNvPr>
          <p:cNvSpPr>
            <a:spLocks noGrp="1"/>
          </p:cNvSpPr>
          <p:nvPr>
            <p:ph idx="1"/>
          </p:nvPr>
        </p:nvSpPr>
        <p:spPr/>
        <p:txBody>
          <a:bodyPr/>
          <a:lstStyle/>
          <a:p>
            <a:r>
              <a:rPr lang="en-US" altLang="zh-HK" dirty="0"/>
              <a:t>What are the indications for anti-venom?</a:t>
            </a:r>
          </a:p>
          <a:p>
            <a:endParaRPr lang="zh-HK" altLang="en-US" dirty="0"/>
          </a:p>
        </p:txBody>
      </p:sp>
    </p:spTree>
    <p:extLst>
      <p:ext uri="{BB962C8B-B14F-4D97-AF65-F5344CB8AC3E}">
        <p14:creationId xmlns:p14="http://schemas.microsoft.com/office/powerpoint/2010/main" val="28181800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HK" dirty="0"/>
              <a:t>Answer - 4</a:t>
            </a:r>
            <a:endParaRPr lang="zh-HK" altLang="en-US" dirty="0"/>
          </a:p>
        </p:txBody>
      </p:sp>
      <p:sp>
        <p:nvSpPr>
          <p:cNvPr id="3" name="內容版面配置區 2"/>
          <p:cNvSpPr>
            <a:spLocks noGrp="1"/>
          </p:cNvSpPr>
          <p:nvPr>
            <p:ph idx="1"/>
          </p:nvPr>
        </p:nvSpPr>
        <p:spPr/>
        <p:txBody>
          <a:bodyPr/>
          <a:lstStyle/>
          <a:p>
            <a:r>
              <a:rPr lang="en-US" altLang="zh-HK" dirty="0"/>
              <a:t>Severe systemic effect</a:t>
            </a:r>
          </a:p>
          <a:p>
            <a:r>
              <a:rPr lang="en-US" altLang="zh-HK" dirty="0"/>
              <a:t>Progressive pain despite analgesic</a:t>
            </a:r>
            <a:endParaRPr lang="zh-HK" altLang="en-US" dirty="0"/>
          </a:p>
        </p:txBody>
      </p:sp>
    </p:spTree>
    <p:extLst>
      <p:ext uri="{BB962C8B-B14F-4D97-AF65-F5344CB8AC3E}">
        <p14:creationId xmlns:p14="http://schemas.microsoft.com/office/powerpoint/2010/main" val="4951217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CE8166F-F640-4282-8889-1982791D4369}"/>
              </a:ext>
            </a:extLst>
          </p:cNvPr>
          <p:cNvSpPr>
            <a:spLocks noGrp="1"/>
          </p:cNvSpPr>
          <p:nvPr>
            <p:ph type="title"/>
          </p:nvPr>
        </p:nvSpPr>
        <p:spPr/>
        <p:txBody>
          <a:bodyPr/>
          <a:lstStyle/>
          <a:p>
            <a:r>
              <a:rPr lang="en-US" altLang="zh-HK" dirty="0"/>
              <a:t>Question - 5</a:t>
            </a:r>
            <a:endParaRPr lang="zh-HK" altLang="en-US" dirty="0"/>
          </a:p>
        </p:txBody>
      </p:sp>
      <p:sp>
        <p:nvSpPr>
          <p:cNvPr id="3" name="內容版面配置區 2">
            <a:extLst>
              <a:ext uri="{FF2B5EF4-FFF2-40B4-BE49-F238E27FC236}">
                <a16:creationId xmlns:a16="http://schemas.microsoft.com/office/drawing/2014/main" id="{57979F7E-3F5A-4AD9-9F54-DB89E236AE92}"/>
              </a:ext>
            </a:extLst>
          </p:cNvPr>
          <p:cNvSpPr>
            <a:spLocks noGrp="1"/>
          </p:cNvSpPr>
          <p:nvPr>
            <p:ph idx="1"/>
          </p:nvPr>
        </p:nvSpPr>
        <p:spPr/>
        <p:txBody>
          <a:bodyPr/>
          <a:lstStyle/>
          <a:p>
            <a:r>
              <a:rPr lang="en-US" altLang="zh-HK" dirty="0"/>
              <a:t>How would you give the anti-venom?</a:t>
            </a:r>
          </a:p>
          <a:p>
            <a:endParaRPr lang="zh-HK" altLang="en-US" dirty="0"/>
          </a:p>
        </p:txBody>
      </p:sp>
    </p:spTree>
    <p:extLst>
      <p:ext uri="{BB962C8B-B14F-4D97-AF65-F5344CB8AC3E}">
        <p14:creationId xmlns:p14="http://schemas.microsoft.com/office/powerpoint/2010/main" val="9475112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HK" dirty="0"/>
              <a:t>Answer - 5 </a:t>
            </a:r>
            <a:endParaRPr lang="zh-HK" altLang="en-US" dirty="0"/>
          </a:p>
        </p:txBody>
      </p:sp>
      <p:sp>
        <p:nvSpPr>
          <p:cNvPr id="4" name="內容版面配置區 3"/>
          <p:cNvSpPr>
            <a:spLocks noGrp="1"/>
          </p:cNvSpPr>
          <p:nvPr>
            <p:ph sz="half" idx="1"/>
          </p:nvPr>
        </p:nvSpPr>
        <p:spPr/>
        <p:txBody>
          <a:bodyPr>
            <a:normAutofit fontScale="92500" lnSpcReduction="20000"/>
          </a:bodyPr>
          <a:lstStyle/>
          <a:p>
            <a:r>
              <a:rPr lang="en-US" altLang="zh-HK" dirty="0"/>
              <a:t>Dose: 2000U/amp</a:t>
            </a:r>
          </a:p>
          <a:p>
            <a:r>
              <a:rPr lang="en-US" altLang="zh-HK" dirty="0"/>
              <a:t>2000U neutralizes 20mg venom</a:t>
            </a:r>
          </a:p>
          <a:p>
            <a:r>
              <a:rPr lang="en-US" altLang="zh-HK" dirty="0"/>
              <a:t>1 amp for 1-2 punctures</a:t>
            </a:r>
          </a:p>
          <a:p>
            <a:r>
              <a:rPr lang="en-US" altLang="zh-HK" dirty="0"/>
              <a:t>2 amp for 3-4 punctures</a:t>
            </a:r>
          </a:p>
          <a:p>
            <a:r>
              <a:rPr lang="en-US" altLang="zh-HK" dirty="0"/>
              <a:t>3 amp if &gt;4 punctures</a:t>
            </a:r>
          </a:p>
          <a:p>
            <a:r>
              <a:rPr lang="en-US" altLang="zh-HK" dirty="0"/>
              <a:t>IMI (less anaphylactic risk than IV)</a:t>
            </a:r>
          </a:p>
          <a:p>
            <a:r>
              <a:rPr lang="en-US" altLang="zh-HK" dirty="0"/>
              <a:t>Repeat prn</a:t>
            </a:r>
          </a:p>
          <a:p>
            <a:r>
              <a:rPr lang="en-US" altLang="zh-HK" dirty="0"/>
              <a:t>Prepare for anaphylaxis (made from horse serum)</a:t>
            </a:r>
            <a:endParaRPr lang="zh-HK" altLang="en-US" dirty="0"/>
          </a:p>
        </p:txBody>
      </p:sp>
      <p:pic>
        <p:nvPicPr>
          <p:cNvPr id="307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724400" y="2057400"/>
            <a:ext cx="3847760" cy="28821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43641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en-US" altLang="zh-HK" dirty="0"/>
              <a:t>Case 4</a:t>
            </a:r>
            <a:endParaRPr lang="zh-HK" altLang="en-US" dirty="0"/>
          </a:p>
        </p:txBody>
      </p:sp>
      <p:sp>
        <p:nvSpPr>
          <p:cNvPr id="6" name="內容版面配置區 5"/>
          <p:cNvSpPr>
            <a:spLocks noGrp="1"/>
          </p:cNvSpPr>
          <p:nvPr>
            <p:ph sz="half" idx="1"/>
          </p:nvPr>
        </p:nvSpPr>
        <p:spPr>
          <a:xfrm>
            <a:off x="457200" y="1600201"/>
            <a:ext cx="8077200" cy="1752600"/>
          </a:xfrm>
        </p:spPr>
        <p:txBody>
          <a:bodyPr>
            <a:normAutofit/>
          </a:bodyPr>
          <a:lstStyle/>
          <a:p>
            <a:r>
              <a:rPr lang="en-US" altLang="zh-HK" dirty="0"/>
              <a:t>M/60, </a:t>
            </a:r>
            <a:r>
              <a:rPr lang="en-US" altLang="zh-HK" dirty="0" err="1"/>
              <a:t>Hx</a:t>
            </a:r>
            <a:r>
              <a:rPr lang="en-US" altLang="zh-HK" dirty="0"/>
              <a:t> of squamous papilloma of left tongue, c/o: headache for 6 months, diplopia for 1.5 months, exam: GCS 15/15, BP 137/78, no focal neurological sign</a:t>
            </a:r>
          </a:p>
          <a:p>
            <a:r>
              <a:rPr lang="en-US" altLang="zh-HK" dirty="0"/>
              <a:t>Eye exam in following photos</a:t>
            </a:r>
            <a:endParaRPr lang="zh-HK" altLang="en-US" dirty="0"/>
          </a:p>
        </p:txBody>
      </p:sp>
      <p:pic>
        <p:nvPicPr>
          <p:cNvPr id="5122"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981200" y="3276599"/>
            <a:ext cx="5257800" cy="2983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68784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a16="http://schemas.microsoft.com/office/drawing/2014/main" id="{541E1EBC-DA33-4BD2-A12E-C10624EDDDDF}"/>
              </a:ext>
            </a:extLst>
          </p:cNvPr>
          <p:cNvSpPr>
            <a:spLocks noGrp="1"/>
          </p:cNvSpPr>
          <p:nvPr>
            <p:ph type="title"/>
          </p:nvPr>
        </p:nvSpPr>
        <p:spPr/>
        <p:txBody>
          <a:bodyPr/>
          <a:lstStyle/>
          <a:p>
            <a:r>
              <a:rPr lang="en-US" altLang="zh-HK" dirty="0"/>
              <a:t>Question - 1</a:t>
            </a:r>
            <a:endParaRPr lang="zh-HK" altLang="en-US" dirty="0"/>
          </a:p>
        </p:txBody>
      </p:sp>
      <p:sp>
        <p:nvSpPr>
          <p:cNvPr id="6" name="內容版面配置區 5">
            <a:extLst>
              <a:ext uri="{FF2B5EF4-FFF2-40B4-BE49-F238E27FC236}">
                <a16:creationId xmlns:a16="http://schemas.microsoft.com/office/drawing/2014/main" id="{BF363968-3AF7-423F-BB6D-B5CADF0A0E63}"/>
              </a:ext>
            </a:extLst>
          </p:cNvPr>
          <p:cNvSpPr>
            <a:spLocks noGrp="1"/>
          </p:cNvSpPr>
          <p:nvPr>
            <p:ph idx="1"/>
          </p:nvPr>
        </p:nvSpPr>
        <p:spPr/>
        <p:txBody>
          <a:bodyPr/>
          <a:lstStyle/>
          <a:p>
            <a:r>
              <a:rPr lang="en-US" altLang="zh-HK" dirty="0"/>
              <a:t>What is the clinical diagnosis?</a:t>
            </a:r>
            <a:endParaRPr lang="zh-HK" altLang="en-US" dirty="0"/>
          </a:p>
        </p:txBody>
      </p:sp>
    </p:spTree>
    <p:extLst>
      <p:ext uri="{BB962C8B-B14F-4D97-AF65-F5344CB8AC3E}">
        <p14:creationId xmlns:p14="http://schemas.microsoft.com/office/powerpoint/2010/main" val="22805617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F69FC7B-CD05-4705-878E-988D4B5AD0E8}"/>
              </a:ext>
            </a:extLst>
          </p:cNvPr>
          <p:cNvSpPr>
            <a:spLocks noGrp="1"/>
          </p:cNvSpPr>
          <p:nvPr>
            <p:ph type="title"/>
          </p:nvPr>
        </p:nvSpPr>
        <p:spPr/>
        <p:txBody>
          <a:bodyPr/>
          <a:lstStyle/>
          <a:p>
            <a:r>
              <a:rPr lang="en-US" altLang="zh-TW" dirty="0"/>
              <a:t>Answer - 1</a:t>
            </a:r>
            <a:r>
              <a:rPr lang="zh-TW" altLang="en-US" dirty="0"/>
              <a:t> </a:t>
            </a:r>
            <a:endParaRPr lang="zh-HK" altLang="en-US" dirty="0"/>
          </a:p>
        </p:txBody>
      </p:sp>
      <p:sp>
        <p:nvSpPr>
          <p:cNvPr id="3" name="內容版面配置區 2">
            <a:extLst>
              <a:ext uri="{FF2B5EF4-FFF2-40B4-BE49-F238E27FC236}">
                <a16:creationId xmlns:a16="http://schemas.microsoft.com/office/drawing/2014/main" id="{E0035489-5FBE-4B64-A2AB-CD661030DFA8}"/>
              </a:ext>
            </a:extLst>
          </p:cNvPr>
          <p:cNvSpPr>
            <a:spLocks noGrp="1"/>
          </p:cNvSpPr>
          <p:nvPr>
            <p:ph idx="1"/>
          </p:nvPr>
        </p:nvSpPr>
        <p:spPr/>
        <p:txBody>
          <a:bodyPr/>
          <a:lstStyle/>
          <a:p>
            <a:r>
              <a:rPr lang="en-US" altLang="zh-HK" dirty="0"/>
              <a:t>Bilateral Abducens nerve palsy</a:t>
            </a:r>
            <a:endParaRPr lang="zh-HK" altLang="en-US" dirty="0"/>
          </a:p>
        </p:txBody>
      </p:sp>
    </p:spTree>
    <p:extLst>
      <p:ext uri="{BB962C8B-B14F-4D97-AF65-F5344CB8AC3E}">
        <p14:creationId xmlns:p14="http://schemas.microsoft.com/office/powerpoint/2010/main" val="9329435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HK" dirty="0"/>
              <a:t>CT brain</a:t>
            </a:r>
            <a:endParaRPr lang="zh-HK" altLang="en-US" dirty="0"/>
          </a:p>
        </p:txBody>
      </p:sp>
      <p:pic>
        <p:nvPicPr>
          <p:cNvPr id="5" name="內容版面配置區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352933" y="2286000"/>
            <a:ext cx="2686872" cy="3581400"/>
          </a:xfrm>
        </p:spPr>
      </p:pic>
      <p:pic>
        <p:nvPicPr>
          <p:cNvPr id="6" name="內容版面配置區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218495" y="2286000"/>
            <a:ext cx="2686872" cy="3581400"/>
          </a:xfrm>
        </p:spPr>
      </p:pic>
    </p:spTree>
    <p:extLst>
      <p:ext uri="{BB962C8B-B14F-4D97-AF65-F5344CB8AC3E}">
        <p14:creationId xmlns:p14="http://schemas.microsoft.com/office/powerpoint/2010/main" val="4250094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HK" dirty="0"/>
              <a:t>Questions - 1</a:t>
            </a:r>
            <a:endParaRPr lang="zh-HK" altLang="en-US" dirty="0"/>
          </a:p>
        </p:txBody>
      </p:sp>
      <p:sp>
        <p:nvSpPr>
          <p:cNvPr id="3" name="內容版面配置區 2"/>
          <p:cNvSpPr>
            <a:spLocks noGrp="1"/>
          </p:cNvSpPr>
          <p:nvPr>
            <p:ph sz="half" idx="1"/>
          </p:nvPr>
        </p:nvSpPr>
        <p:spPr/>
        <p:txBody>
          <a:bodyPr/>
          <a:lstStyle/>
          <a:p>
            <a:r>
              <a:rPr lang="en-US" altLang="zh-HK" dirty="0"/>
              <a:t>What are the ECG abnormalities?</a:t>
            </a:r>
          </a:p>
        </p:txBody>
      </p:sp>
      <p:sp>
        <p:nvSpPr>
          <p:cNvPr id="4" name="內容版面配置區 3">
            <a:extLst>
              <a:ext uri="{FF2B5EF4-FFF2-40B4-BE49-F238E27FC236}">
                <a16:creationId xmlns:a16="http://schemas.microsoft.com/office/drawing/2014/main" id="{7CD36C7B-EEE2-4B51-B5E5-98A4036F3346}"/>
              </a:ext>
            </a:extLst>
          </p:cNvPr>
          <p:cNvSpPr>
            <a:spLocks noGrp="1"/>
          </p:cNvSpPr>
          <p:nvPr>
            <p:ph sz="half" idx="2"/>
          </p:nvPr>
        </p:nvSpPr>
        <p:spPr/>
        <p:txBody>
          <a:bodyPr/>
          <a:lstStyle/>
          <a:p>
            <a:r>
              <a:rPr lang="en-US" altLang="zh-HK" dirty="0"/>
              <a:t>STE in leads </a:t>
            </a:r>
            <a:r>
              <a:rPr lang="en-US" altLang="zh-HK" dirty="0" err="1"/>
              <a:t>aVR</a:t>
            </a:r>
            <a:r>
              <a:rPr lang="en-US" altLang="zh-HK" dirty="0"/>
              <a:t>/V1, upsloping STD in precordial leads, STD in inferior leads</a:t>
            </a:r>
          </a:p>
          <a:p>
            <a:endParaRPr lang="zh-HK" altLang="en-US" dirty="0"/>
          </a:p>
        </p:txBody>
      </p:sp>
    </p:spTree>
    <p:extLst>
      <p:ext uri="{BB962C8B-B14F-4D97-AF65-F5344CB8AC3E}">
        <p14:creationId xmlns:p14="http://schemas.microsoft.com/office/powerpoint/2010/main" val="31005709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HK" dirty="0"/>
              <a:t>CT brain</a:t>
            </a:r>
            <a:endParaRPr lang="zh-HK" altLang="en-US" dirty="0"/>
          </a:p>
        </p:txBody>
      </p:sp>
      <p:pic>
        <p:nvPicPr>
          <p:cNvPr id="5" name="內容版面配置區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352933" y="2286000"/>
            <a:ext cx="2686872" cy="3581400"/>
          </a:xfrm>
        </p:spPr>
      </p:pic>
      <p:pic>
        <p:nvPicPr>
          <p:cNvPr id="6" name="內容版面配置區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218495" y="2286000"/>
            <a:ext cx="2686872" cy="3581400"/>
          </a:xfrm>
        </p:spPr>
      </p:pic>
    </p:spTree>
    <p:extLst>
      <p:ext uri="{BB962C8B-B14F-4D97-AF65-F5344CB8AC3E}">
        <p14:creationId xmlns:p14="http://schemas.microsoft.com/office/powerpoint/2010/main" val="33984009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HK" dirty="0"/>
              <a:t>CT brain</a:t>
            </a:r>
            <a:endParaRPr lang="zh-HK" altLang="en-US" dirty="0"/>
          </a:p>
        </p:txBody>
      </p:sp>
      <p:pic>
        <p:nvPicPr>
          <p:cNvPr id="5" name="內容版面配置區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352933" y="2286000"/>
            <a:ext cx="2686872" cy="3581400"/>
          </a:xfrm>
        </p:spPr>
      </p:pic>
      <p:pic>
        <p:nvPicPr>
          <p:cNvPr id="6" name="內容版面配置區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218495" y="2286000"/>
            <a:ext cx="2686872" cy="3581400"/>
          </a:xfrm>
        </p:spPr>
      </p:pic>
    </p:spTree>
    <p:extLst>
      <p:ext uri="{BB962C8B-B14F-4D97-AF65-F5344CB8AC3E}">
        <p14:creationId xmlns:p14="http://schemas.microsoft.com/office/powerpoint/2010/main" val="36840553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HK" dirty="0"/>
              <a:t>CT bone window</a:t>
            </a:r>
            <a:endParaRPr lang="zh-HK" altLang="en-US" dirty="0"/>
          </a:p>
        </p:txBody>
      </p:sp>
      <p:pic>
        <p:nvPicPr>
          <p:cNvPr id="5" name="內容版面配置區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352933" y="2286000"/>
            <a:ext cx="2686872" cy="3581400"/>
          </a:xfrm>
        </p:spPr>
      </p:pic>
      <p:pic>
        <p:nvPicPr>
          <p:cNvPr id="6" name="內容版面配置區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218495" y="2286000"/>
            <a:ext cx="2686872" cy="3581400"/>
          </a:xfrm>
        </p:spPr>
      </p:pic>
    </p:spTree>
    <p:extLst>
      <p:ext uri="{BB962C8B-B14F-4D97-AF65-F5344CB8AC3E}">
        <p14:creationId xmlns:p14="http://schemas.microsoft.com/office/powerpoint/2010/main" val="10131434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HK" dirty="0"/>
              <a:t>CT bone window</a:t>
            </a:r>
            <a:endParaRPr lang="zh-HK" altLang="en-US" dirty="0"/>
          </a:p>
        </p:txBody>
      </p:sp>
      <p:pic>
        <p:nvPicPr>
          <p:cNvPr id="5" name="內容版面配置區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352933" y="2286000"/>
            <a:ext cx="2686872" cy="3581400"/>
          </a:xfrm>
        </p:spPr>
      </p:pic>
      <p:pic>
        <p:nvPicPr>
          <p:cNvPr id="6" name="內容版面配置區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218495" y="2286000"/>
            <a:ext cx="2686872" cy="3581400"/>
          </a:xfrm>
        </p:spPr>
      </p:pic>
    </p:spTree>
    <p:extLst>
      <p:ext uri="{BB962C8B-B14F-4D97-AF65-F5344CB8AC3E}">
        <p14:creationId xmlns:p14="http://schemas.microsoft.com/office/powerpoint/2010/main" val="36738554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HK" dirty="0"/>
              <a:t>Questions </a:t>
            </a:r>
            <a:endParaRPr lang="zh-HK" altLang="en-US" dirty="0"/>
          </a:p>
        </p:txBody>
      </p:sp>
      <p:sp>
        <p:nvSpPr>
          <p:cNvPr id="4" name="內容版面配置區 3"/>
          <p:cNvSpPr>
            <a:spLocks noGrp="1"/>
          </p:cNvSpPr>
          <p:nvPr>
            <p:ph idx="1"/>
          </p:nvPr>
        </p:nvSpPr>
        <p:spPr/>
        <p:txBody>
          <a:bodyPr/>
          <a:lstStyle/>
          <a:p>
            <a:r>
              <a:rPr lang="en-US" altLang="zh-HK" dirty="0"/>
              <a:t>What are the CT brain abnormalities?</a:t>
            </a:r>
          </a:p>
        </p:txBody>
      </p:sp>
    </p:spTree>
    <p:extLst>
      <p:ext uri="{BB962C8B-B14F-4D97-AF65-F5344CB8AC3E}">
        <p14:creationId xmlns:p14="http://schemas.microsoft.com/office/powerpoint/2010/main" val="19569647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HK" dirty="0"/>
              <a:t>Answers </a:t>
            </a:r>
            <a:endParaRPr lang="zh-HK" altLang="en-US" dirty="0"/>
          </a:p>
        </p:txBody>
      </p:sp>
      <p:sp>
        <p:nvSpPr>
          <p:cNvPr id="3" name="內容版面配置區 2"/>
          <p:cNvSpPr>
            <a:spLocks noGrp="1"/>
          </p:cNvSpPr>
          <p:nvPr>
            <p:ph idx="1"/>
          </p:nvPr>
        </p:nvSpPr>
        <p:spPr/>
        <p:txBody>
          <a:bodyPr>
            <a:normAutofit/>
          </a:bodyPr>
          <a:lstStyle/>
          <a:p>
            <a:r>
              <a:rPr lang="en-US" altLang="zh-HK" dirty="0"/>
              <a:t>Asymmetric soft tissue thickening at NP</a:t>
            </a:r>
          </a:p>
          <a:p>
            <a:r>
              <a:rPr lang="en-US" altLang="zh-HK" dirty="0"/>
              <a:t>bony erosion noted at the sphenoid sinus</a:t>
            </a:r>
          </a:p>
          <a:p>
            <a:r>
              <a:rPr lang="en-US" altLang="zh-HK" dirty="0"/>
              <a:t>mucosal thickening and retention changes are noted at bilateral sphenoid and left ethmoid sinuses</a:t>
            </a:r>
          </a:p>
        </p:txBody>
      </p:sp>
    </p:spTree>
    <p:extLst>
      <p:ext uri="{BB962C8B-B14F-4D97-AF65-F5344CB8AC3E}">
        <p14:creationId xmlns:p14="http://schemas.microsoft.com/office/powerpoint/2010/main" val="8415875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71194F0-C58B-405B-A3C1-4330B698FFF0}"/>
              </a:ext>
            </a:extLst>
          </p:cNvPr>
          <p:cNvSpPr>
            <a:spLocks noGrp="1"/>
          </p:cNvSpPr>
          <p:nvPr>
            <p:ph type="title"/>
          </p:nvPr>
        </p:nvSpPr>
        <p:spPr/>
        <p:txBody>
          <a:bodyPr/>
          <a:lstStyle/>
          <a:p>
            <a:r>
              <a:rPr lang="en-US" altLang="zh-HK" dirty="0"/>
              <a:t>Question - 3</a:t>
            </a:r>
            <a:endParaRPr lang="zh-HK" altLang="en-US" dirty="0"/>
          </a:p>
        </p:txBody>
      </p:sp>
      <p:sp>
        <p:nvSpPr>
          <p:cNvPr id="3" name="內容版面配置區 2">
            <a:extLst>
              <a:ext uri="{FF2B5EF4-FFF2-40B4-BE49-F238E27FC236}">
                <a16:creationId xmlns:a16="http://schemas.microsoft.com/office/drawing/2014/main" id="{4342F482-CBCD-4944-893E-83791E4B005A}"/>
              </a:ext>
            </a:extLst>
          </p:cNvPr>
          <p:cNvSpPr>
            <a:spLocks noGrp="1"/>
          </p:cNvSpPr>
          <p:nvPr>
            <p:ph idx="1"/>
          </p:nvPr>
        </p:nvSpPr>
        <p:spPr/>
        <p:txBody>
          <a:bodyPr/>
          <a:lstStyle/>
          <a:p>
            <a:r>
              <a:rPr lang="en-US" altLang="zh-HK" dirty="0"/>
              <a:t>What is the most likely diagnosis?</a:t>
            </a:r>
          </a:p>
          <a:p>
            <a:endParaRPr lang="zh-HK" altLang="en-US" dirty="0"/>
          </a:p>
        </p:txBody>
      </p:sp>
    </p:spTree>
    <p:extLst>
      <p:ext uri="{BB962C8B-B14F-4D97-AF65-F5344CB8AC3E}">
        <p14:creationId xmlns:p14="http://schemas.microsoft.com/office/powerpoint/2010/main" val="764292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24E1805-344A-4F1C-8DE4-212BD489212B}"/>
              </a:ext>
            </a:extLst>
          </p:cNvPr>
          <p:cNvSpPr>
            <a:spLocks noGrp="1"/>
          </p:cNvSpPr>
          <p:nvPr>
            <p:ph type="title"/>
          </p:nvPr>
        </p:nvSpPr>
        <p:spPr/>
        <p:txBody>
          <a:bodyPr/>
          <a:lstStyle/>
          <a:p>
            <a:r>
              <a:rPr lang="en-US" altLang="zh-HK" dirty="0"/>
              <a:t>Answer - 3</a:t>
            </a:r>
            <a:endParaRPr lang="zh-HK" altLang="en-US" dirty="0"/>
          </a:p>
        </p:txBody>
      </p:sp>
      <p:sp>
        <p:nvSpPr>
          <p:cNvPr id="3" name="內容版面配置區 2">
            <a:extLst>
              <a:ext uri="{FF2B5EF4-FFF2-40B4-BE49-F238E27FC236}">
                <a16:creationId xmlns:a16="http://schemas.microsoft.com/office/drawing/2014/main" id="{920A69FB-40C4-4757-904D-B9E642973118}"/>
              </a:ext>
            </a:extLst>
          </p:cNvPr>
          <p:cNvSpPr>
            <a:spLocks noGrp="1"/>
          </p:cNvSpPr>
          <p:nvPr>
            <p:ph idx="1"/>
          </p:nvPr>
        </p:nvSpPr>
        <p:spPr/>
        <p:txBody>
          <a:bodyPr/>
          <a:lstStyle/>
          <a:p>
            <a:r>
              <a:rPr lang="en-US" altLang="zh-HK" dirty="0"/>
              <a:t>Suspected nasopharyngeal carcinoma with cavernous sinus thrombosis</a:t>
            </a:r>
          </a:p>
          <a:p>
            <a:endParaRPr lang="zh-HK" altLang="en-US" dirty="0"/>
          </a:p>
        </p:txBody>
      </p:sp>
    </p:spTree>
    <p:extLst>
      <p:ext uri="{BB962C8B-B14F-4D97-AF65-F5344CB8AC3E}">
        <p14:creationId xmlns:p14="http://schemas.microsoft.com/office/powerpoint/2010/main" val="4076290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B086640-92AD-4573-BA28-FA9DAD6DCC9E}"/>
              </a:ext>
            </a:extLst>
          </p:cNvPr>
          <p:cNvSpPr>
            <a:spLocks noGrp="1"/>
          </p:cNvSpPr>
          <p:nvPr>
            <p:ph type="title"/>
          </p:nvPr>
        </p:nvSpPr>
        <p:spPr/>
        <p:txBody>
          <a:bodyPr/>
          <a:lstStyle/>
          <a:p>
            <a:r>
              <a:rPr lang="en-US" altLang="zh-HK" dirty="0"/>
              <a:t>Question - 4</a:t>
            </a:r>
            <a:endParaRPr lang="zh-HK" altLang="en-US" dirty="0"/>
          </a:p>
        </p:txBody>
      </p:sp>
      <p:sp>
        <p:nvSpPr>
          <p:cNvPr id="3" name="內容版面配置區 2">
            <a:extLst>
              <a:ext uri="{FF2B5EF4-FFF2-40B4-BE49-F238E27FC236}">
                <a16:creationId xmlns:a16="http://schemas.microsoft.com/office/drawing/2014/main" id="{5A259F37-CC11-476B-9D4B-581ACB1C3AED}"/>
              </a:ext>
            </a:extLst>
          </p:cNvPr>
          <p:cNvSpPr>
            <a:spLocks noGrp="1"/>
          </p:cNvSpPr>
          <p:nvPr>
            <p:ph idx="1"/>
          </p:nvPr>
        </p:nvSpPr>
        <p:spPr/>
        <p:txBody>
          <a:bodyPr/>
          <a:lstStyle/>
          <a:p>
            <a:r>
              <a:rPr lang="en-US" altLang="zh-HK" dirty="0"/>
              <a:t>What investigations will you order?</a:t>
            </a:r>
          </a:p>
          <a:p>
            <a:endParaRPr lang="zh-HK" altLang="en-US" dirty="0"/>
          </a:p>
        </p:txBody>
      </p:sp>
    </p:spTree>
    <p:extLst>
      <p:ext uri="{BB962C8B-B14F-4D97-AF65-F5344CB8AC3E}">
        <p14:creationId xmlns:p14="http://schemas.microsoft.com/office/powerpoint/2010/main" val="2068297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AFFDA1E-7F61-41FA-B3BD-F8CA33EB169F}"/>
              </a:ext>
            </a:extLst>
          </p:cNvPr>
          <p:cNvSpPr>
            <a:spLocks noGrp="1"/>
          </p:cNvSpPr>
          <p:nvPr>
            <p:ph type="title"/>
          </p:nvPr>
        </p:nvSpPr>
        <p:spPr/>
        <p:txBody>
          <a:bodyPr/>
          <a:lstStyle/>
          <a:p>
            <a:r>
              <a:rPr lang="en-US" altLang="zh-HK" dirty="0"/>
              <a:t>Answer - 4</a:t>
            </a:r>
            <a:endParaRPr lang="zh-HK" altLang="en-US" dirty="0"/>
          </a:p>
        </p:txBody>
      </p:sp>
      <p:sp>
        <p:nvSpPr>
          <p:cNvPr id="3" name="內容版面配置區 2">
            <a:extLst>
              <a:ext uri="{FF2B5EF4-FFF2-40B4-BE49-F238E27FC236}">
                <a16:creationId xmlns:a16="http://schemas.microsoft.com/office/drawing/2014/main" id="{E3A2909F-BEE3-42B8-B7D3-CE346FCB46A3}"/>
              </a:ext>
            </a:extLst>
          </p:cNvPr>
          <p:cNvSpPr>
            <a:spLocks noGrp="1"/>
          </p:cNvSpPr>
          <p:nvPr>
            <p:ph idx="1"/>
          </p:nvPr>
        </p:nvSpPr>
        <p:spPr/>
        <p:txBody>
          <a:bodyPr/>
          <a:lstStyle/>
          <a:p>
            <a:r>
              <a:rPr lang="en-US" altLang="zh-HK" dirty="0"/>
              <a:t>Blood: EBV serology</a:t>
            </a:r>
          </a:p>
          <a:p>
            <a:r>
              <a:rPr lang="en-US" altLang="zh-HK" dirty="0"/>
              <a:t>Radiological: CT brain with contrast/venogram, MRI brain with contrast</a:t>
            </a:r>
          </a:p>
          <a:p>
            <a:endParaRPr lang="zh-HK" altLang="en-US" dirty="0"/>
          </a:p>
        </p:txBody>
      </p:sp>
    </p:spTree>
    <p:extLst>
      <p:ext uri="{BB962C8B-B14F-4D97-AF65-F5344CB8AC3E}">
        <p14:creationId xmlns:p14="http://schemas.microsoft.com/office/powerpoint/2010/main" val="19445064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E4229A5-914C-465C-8592-0BB9A5CA26F7}"/>
              </a:ext>
            </a:extLst>
          </p:cNvPr>
          <p:cNvSpPr>
            <a:spLocks noGrp="1"/>
          </p:cNvSpPr>
          <p:nvPr>
            <p:ph type="title"/>
          </p:nvPr>
        </p:nvSpPr>
        <p:spPr/>
        <p:txBody>
          <a:bodyPr/>
          <a:lstStyle/>
          <a:p>
            <a:r>
              <a:rPr lang="en-US" altLang="zh-HK" dirty="0"/>
              <a:t>Questions - 2</a:t>
            </a:r>
            <a:endParaRPr lang="zh-HK" altLang="en-US" dirty="0"/>
          </a:p>
        </p:txBody>
      </p:sp>
      <p:sp>
        <p:nvSpPr>
          <p:cNvPr id="3" name="內容版面配置區 2">
            <a:extLst>
              <a:ext uri="{FF2B5EF4-FFF2-40B4-BE49-F238E27FC236}">
                <a16:creationId xmlns:a16="http://schemas.microsoft.com/office/drawing/2014/main" id="{57093BB0-54DB-4C9E-B632-43044877613C}"/>
              </a:ext>
            </a:extLst>
          </p:cNvPr>
          <p:cNvSpPr>
            <a:spLocks noGrp="1"/>
          </p:cNvSpPr>
          <p:nvPr>
            <p:ph sz="half" idx="1"/>
          </p:nvPr>
        </p:nvSpPr>
        <p:spPr/>
        <p:txBody>
          <a:bodyPr/>
          <a:lstStyle/>
          <a:p>
            <a:r>
              <a:rPr lang="en-US" altLang="zh-HK" dirty="0"/>
              <a:t>What is your diagnosis?</a:t>
            </a:r>
          </a:p>
          <a:p>
            <a:endParaRPr lang="zh-HK" altLang="en-US" dirty="0"/>
          </a:p>
        </p:txBody>
      </p:sp>
      <p:sp>
        <p:nvSpPr>
          <p:cNvPr id="4" name="內容版面配置區 3">
            <a:extLst>
              <a:ext uri="{FF2B5EF4-FFF2-40B4-BE49-F238E27FC236}">
                <a16:creationId xmlns:a16="http://schemas.microsoft.com/office/drawing/2014/main" id="{44A0DB29-B312-41F7-9D30-956545718B3D}"/>
              </a:ext>
            </a:extLst>
          </p:cNvPr>
          <p:cNvSpPr>
            <a:spLocks noGrp="1"/>
          </p:cNvSpPr>
          <p:nvPr>
            <p:ph sz="half" idx="2"/>
          </p:nvPr>
        </p:nvSpPr>
        <p:spPr/>
        <p:txBody>
          <a:bodyPr/>
          <a:lstStyle/>
          <a:p>
            <a:r>
              <a:rPr lang="en-US" altLang="zh-HK" dirty="0"/>
              <a:t>De winter syndrome</a:t>
            </a:r>
          </a:p>
          <a:p>
            <a:endParaRPr lang="zh-HK" altLang="en-US" dirty="0"/>
          </a:p>
        </p:txBody>
      </p:sp>
    </p:spTree>
    <p:extLst>
      <p:ext uri="{BB962C8B-B14F-4D97-AF65-F5344CB8AC3E}">
        <p14:creationId xmlns:p14="http://schemas.microsoft.com/office/powerpoint/2010/main" val="39506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a:extLst>
              <a:ext uri="{FF2B5EF4-FFF2-40B4-BE49-F238E27FC236}">
                <a16:creationId xmlns:a16="http://schemas.microsoft.com/office/drawing/2014/main" id="{E27A648C-0309-41D2-84AE-5B3E16E73B83}"/>
              </a:ext>
            </a:extLst>
          </p:cNvPr>
          <p:cNvSpPr>
            <a:spLocks noGrp="1"/>
          </p:cNvSpPr>
          <p:nvPr>
            <p:ph type="ctrTitle"/>
          </p:nvPr>
        </p:nvSpPr>
        <p:spPr/>
        <p:txBody>
          <a:bodyPr/>
          <a:lstStyle/>
          <a:p>
            <a:r>
              <a:rPr lang="en-US" altLang="zh-HK" dirty="0" err="1"/>
              <a:t>ENd</a:t>
            </a:r>
            <a:endParaRPr lang="zh-HK" altLang="en-US" dirty="0"/>
          </a:p>
        </p:txBody>
      </p:sp>
      <p:sp>
        <p:nvSpPr>
          <p:cNvPr id="5" name="副標題 4">
            <a:extLst>
              <a:ext uri="{FF2B5EF4-FFF2-40B4-BE49-F238E27FC236}">
                <a16:creationId xmlns:a16="http://schemas.microsoft.com/office/drawing/2014/main" id="{A281FB3D-1D7A-42AB-A034-4EB9C64EC064}"/>
              </a:ext>
            </a:extLst>
          </p:cNvPr>
          <p:cNvSpPr>
            <a:spLocks noGrp="1"/>
          </p:cNvSpPr>
          <p:nvPr>
            <p:ph type="subTitle" idx="1"/>
          </p:nvPr>
        </p:nvSpPr>
        <p:spPr/>
        <p:txBody>
          <a:bodyPr/>
          <a:lstStyle/>
          <a:p>
            <a:endParaRPr lang="zh-HK" altLang="en-US" dirty="0"/>
          </a:p>
        </p:txBody>
      </p:sp>
    </p:spTree>
    <p:extLst>
      <p:ext uri="{BB962C8B-B14F-4D97-AF65-F5344CB8AC3E}">
        <p14:creationId xmlns:p14="http://schemas.microsoft.com/office/powerpoint/2010/main" val="2413886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7606109-8AAF-4931-846A-A805BDF19F16}"/>
              </a:ext>
            </a:extLst>
          </p:cNvPr>
          <p:cNvSpPr>
            <a:spLocks noGrp="1"/>
          </p:cNvSpPr>
          <p:nvPr>
            <p:ph type="title"/>
          </p:nvPr>
        </p:nvSpPr>
        <p:spPr/>
        <p:txBody>
          <a:bodyPr/>
          <a:lstStyle/>
          <a:p>
            <a:r>
              <a:rPr lang="en-US" altLang="zh-HK" dirty="0"/>
              <a:t>Questions – 3 </a:t>
            </a:r>
            <a:endParaRPr lang="zh-HK" altLang="en-US" dirty="0"/>
          </a:p>
        </p:txBody>
      </p:sp>
      <p:sp>
        <p:nvSpPr>
          <p:cNvPr id="3" name="內容版面配置區 2">
            <a:extLst>
              <a:ext uri="{FF2B5EF4-FFF2-40B4-BE49-F238E27FC236}">
                <a16:creationId xmlns:a16="http://schemas.microsoft.com/office/drawing/2014/main" id="{D1A30417-77F3-4393-9456-8619AB9F9BF7}"/>
              </a:ext>
            </a:extLst>
          </p:cNvPr>
          <p:cNvSpPr>
            <a:spLocks noGrp="1"/>
          </p:cNvSpPr>
          <p:nvPr>
            <p:ph sz="half" idx="1"/>
          </p:nvPr>
        </p:nvSpPr>
        <p:spPr/>
        <p:txBody>
          <a:bodyPr/>
          <a:lstStyle/>
          <a:p>
            <a:r>
              <a:rPr lang="en-US" altLang="zh-HK" dirty="0"/>
              <a:t>What is the likely culprit vessel?</a:t>
            </a:r>
          </a:p>
          <a:p>
            <a:endParaRPr lang="zh-HK" altLang="en-US" dirty="0"/>
          </a:p>
        </p:txBody>
      </p:sp>
      <p:sp>
        <p:nvSpPr>
          <p:cNvPr id="4" name="內容版面配置區 3">
            <a:extLst>
              <a:ext uri="{FF2B5EF4-FFF2-40B4-BE49-F238E27FC236}">
                <a16:creationId xmlns:a16="http://schemas.microsoft.com/office/drawing/2014/main" id="{67881214-1872-4944-AB71-6825CA5627A4}"/>
              </a:ext>
            </a:extLst>
          </p:cNvPr>
          <p:cNvSpPr>
            <a:spLocks noGrp="1"/>
          </p:cNvSpPr>
          <p:nvPr>
            <p:ph sz="half" idx="2"/>
          </p:nvPr>
        </p:nvSpPr>
        <p:spPr/>
        <p:txBody>
          <a:bodyPr/>
          <a:lstStyle/>
          <a:p>
            <a:r>
              <a:rPr lang="en-US" altLang="zh-HK" dirty="0"/>
              <a:t>LAD</a:t>
            </a:r>
          </a:p>
          <a:p>
            <a:endParaRPr lang="zh-HK" altLang="en-US" dirty="0"/>
          </a:p>
        </p:txBody>
      </p:sp>
    </p:spTree>
    <p:extLst>
      <p:ext uri="{BB962C8B-B14F-4D97-AF65-F5344CB8AC3E}">
        <p14:creationId xmlns:p14="http://schemas.microsoft.com/office/powerpoint/2010/main" val="3275269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1E4C071-9995-4159-AE42-E524A78CDA70}"/>
              </a:ext>
            </a:extLst>
          </p:cNvPr>
          <p:cNvSpPr>
            <a:spLocks noGrp="1"/>
          </p:cNvSpPr>
          <p:nvPr>
            <p:ph type="title"/>
          </p:nvPr>
        </p:nvSpPr>
        <p:spPr/>
        <p:txBody>
          <a:bodyPr/>
          <a:lstStyle/>
          <a:p>
            <a:r>
              <a:rPr lang="en-US" altLang="zh-HK" dirty="0"/>
              <a:t>Questions - 4</a:t>
            </a:r>
            <a:endParaRPr lang="zh-HK" altLang="en-US" dirty="0"/>
          </a:p>
        </p:txBody>
      </p:sp>
      <p:sp>
        <p:nvSpPr>
          <p:cNvPr id="3" name="內容版面配置區 2">
            <a:extLst>
              <a:ext uri="{FF2B5EF4-FFF2-40B4-BE49-F238E27FC236}">
                <a16:creationId xmlns:a16="http://schemas.microsoft.com/office/drawing/2014/main" id="{5125C0A0-1D4B-4553-A385-DFAD3A6F26D2}"/>
              </a:ext>
            </a:extLst>
          </p:cNvPr>
          <p:cNvSpPr>
            <a:spLocks noGrp="1"/>
          </p:cNvSpPr>
          <p:nvPr>
            <p:ph sz="half" idx="1"/>
          </p:nvPr>
        </p:nvSpPr>
        <p:spPr/>
        <p:txBody>
          <a:bodyPr/>
          <a:lstStyle/>
          <a:p>
            <a:r>
              <a:rPr lang="en-US" altLang="zh-HK" dirty="0"/>
              <a:t>How would you manage the patient in A&amp;E?</a:t>
            </a:r>
          </a:p>
          <a:p>
            <a:endParaRPr lang="zh-HK" altLang="en-US" dirty="0"/>
          </a:p>
        </p:txBody>
      </p:sp>
      <p:sp>
        <p:nvSpPr>
          <p:cNvPr id="4" name="內容版面配置區 3">
            <a:extLst>
              <a:ext uri="{FF2B5EF4-FFF2-40B4-BE49-F238E27FC236}">
                <a16:creationId xmlns:a16="http://schemas.microsoft.com/office/drawing/2014/main" id="{40063FB8-30A3-47CC-889D-0EAD03B6F98A}"/>
              </a:ext>
            </a:extLst>
          </p:cNvPr>
          <p:cNvSpPr>
            <a:spLocks noGrp="1"/>
          </p:cNvSpPr>
          <p:nvPr>
            <p:ph sz="half" idx="2"/>
          </p:nvPr>
        </p:nvSpPr>
        <p:spPr/>
        <p:txBody>
          <a:bodyPr/>
          <a:lstStyle/>
          <a:p>
            <a:r>
              <a:rPr lang="en-US" altLang="zh-HK" dirty="0"/>
              <a:t>MONA</a:t>
            </a:r>
            <a:r>
              <a:rPr lang="en-US" altLang="zh-TW" dirty="0"/>
              <a:t>, consult</a:t>
            </a:r>
            <a:r>
              <a:rPr lang="zh-TW" altLang="en-US" dirty="0"/>
              <a:t> </a:t>
            </a:r>
            <a:r>
              <a:rPr lang="en-US" altLang="zh-TW" dirty="0"/>
              <a:t>CCU</a:t>
            </a:r>
            <a:r>
              <a:rPr lang="zh-TW" altLang="en-US" dirty="0"/>
              <a:t> </a:t>
            </a:r>
            <a:r>
              <a:rPr lang="en-US" altLang="zh-TW" dirty="0"/>
              <a:t>(thrombolytic</a:t>
            </a:r>
            <a:r>
              <a:rPr lang="zh-TW" altLang="en-US" dirty="0"/>
              <a:t> </a:t>
            </a:r>
            <a:r>
              <a:rPr lang="en-US" altLang="zh-TW" dirty="0"/>
              <a:t>or</a:t>
            </a:r>
            <a:r>
              <a:rPr lang="zh-TW" altLang="en-US" dirty="0"/>
              <a:t> </a:t>
            </a:r>
            <a:r>
              <a:rPr lang="en-US" altLang="zh-TW" dirty="0"/>
              <a:t>PCI)</a:t>
            </a:r>
            <a:endParaRPr lang="en-US" altLang="zh-HK" dirty="0"/>
          </a:p>
          <a:p>
            <a:endParaRPr lang="zh-HK" altLang="en-US" dirty="0"/>
          </a:p>
        </p:txBody>
      </p:sp>
    </p:spTree>
    <p:extLst>
      <p:ext uri="{BB962C8B-B14F-4D97-AF65-F5344CB8AC3E}">
        <p14:creationId xmlns:p14="http://schemas.microsoft.com/office/powerpoint/2010/main" val="203939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a:extLst>
              <a:ext uri="{FF2B5EF4-FFF2-40B4-BE49-F238E27FC236}">
                <a16:creationId xmlns:a16="http://schemas.microsoft.com/office/drawing/2014/main" id="{21AD3483-40BD-4110-80D6-7C03C965DE21}"/>
              </a:ext>
            </a:extLst>
          </p:cNvPr>
          <p:cNvSpPr>
            <a:spLocks noGrp="1"/>
          </p:cNvSpPr>
          <p:nvPr>
            <p:ph type="title"/>
          </p:nvPr>
        </p:nvSpPr>
        <p:spPr/>
        <p:txBody>
          <a:bodyPr/>
          <a:lstStyle/>
          <a:p>
            <a:r>
              <a:rPr lang="en-US" altLang="zh-HK" dirty="0"/>
              <a:t>Questions - 5</a:t>
            </a:r>
            <a:endParaRPr lang="zh-HK" altLang="en-US" dirty="0"/>
          </a:p>
        </p:txBody>
      </p:sp>
      <p:sp>
        <p:nvSpPr>
          <p:cNvPr id="3" name="內容版面配置區 2">
            <a:extLst>
              <a:ext uri="{FF2B5EF4-FFF2-40B4-BE49-F238E27FC236}">
                <a16:creationId xmlns:a16="http://schemas.microsoft.com/office/drawing/2014/main" id="{D7815F4A-D372-40D4-8EB7-681F320F432C}"/>
              </a:ext>
            </a:extLst>
          </p:cNvPr>
          <p:cNvSpPr>
            <a:spLocks noGrp="1"/>
          </p:cNvSpPr>
          <p:nvPr>
            <p:ph sz="half" idx="1"/>
          </p:nvPr>
        </p:nvSpPr>
        <p:spPr/>
        <p:txBody>
          <a:bodyPr/>
          <a:lstStyle/>
          <a:p>
            <a:r>
              <a:rPr lang="en-US" altLang="zh-HK" dirty="0"/>
              <a:t>What is the definite treatment?</a:t>
            </a:r>
            <a:endParaRPr lang="zh-HK" altLang="en-US" dirty="0"/>
          </a:p>
        </p:txBody>
      </p:sp>
      <p:sp>
        <p:nvSpPr>
          <p:cNvPr id="5" name="內容版面配置區 4">
            <a:extLst>
              <a:ext uri="{FF2B5EF4-FFF2-40B4-BE49-F238E27FC236}">
                <a16:creationId xmlns:a16="http://schemas.microsoft.com/office/drawing/2014/main" id="{D19BBA41-ED97-458D-8310-644D8E480E2E}"/>
              </a:ext>
            </a:extLst>
          </p:cNvPr>
          <p:cNvSpPr>
            <a:spLocks noGrp="1"/>
          </p:cNvSpPr>
          <p:nvPr>
            <p:ph sz="half" idx="2"/>
          </p:nvPr>
        </p:nvSpPr>
        <p:spPr/>
        <p:txBody>
          <a:bodyPr/>
          <a:lstStyle/>
          <a:p>
            <a:r>
              <a:rPr lang="en-US" altLang="zh-HK" dirty="0"/>
              <a:t>Primary PCI</a:t>
            </a:r>
            <a:endParaRPr lang="zh-HK" altLang="en-US" dirty="0"/>
          </a:p>
          <a:p>
            <a:endParaRPr lang="zh-HK" altLang="en-US" dirty="0"/>
          </a:p>
        </p:txBody>
      </p:sp>
    </p:spTree>
    <p:extLst>
      <p:ext uri="{BB962C8B-B14F-4D97-AF65-F5344CB8AC3E}">
        <p14:creationId xmlns:p14="http://schemas.microsoft.com/office/powerpoint/2010/main" val="236247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HK" dirty="0"/>
              <a:t>De Winter ECG</a:t>
            </a:r>
            <a:endParaRPr lang="zh-HK" altLang="en-US" dirty="0"/>
          </a:p>
        </p:txBody>
      </p:sp>
      <p:sp>
        <p:nvSpPr>
          <p:cNvPr id="3" name="內容版面配置區 2"/>
          <p:cNvSpPr>
            <a:spLocks noGrp="1"/>
          </p:cNvSpPr>
          <p:nvPr>
            <p:ph idx="1"/>
          </p:nvPr>
        </p:nvSpPr>
        <p:spPr/>
        <p:txBody>
          <a:bodyPr/>
          <a:lstStyle/>
          <a:p>
            <a:r>
              <a:rPr lang="en-US" altLang="zh-HK" dirty="0"/>
              <a:t>An anterior STEMI equivalent the presents without obvious STE</a:t>
            </a:r>
          </a:p>
          <a:p>
            <a:r>
              <a:rPr lang="en-US" altLang="zh-HK" dirty="0"/>
              <a:t>Features: ST depression and peaked T waves in precordial leads</a:t>
            </a:r>
          </a:p>
          <a:p>
            <a:r>
              <a:rPr lang="en-US" altLang="zh-HK" dirty="0"/>
              <a:t>Seen in ~ 2% of acute stenosis of LAD </a:t>
            </a:r>
            <a:r>
              <a:rPr lang="en-US" altLang="zh-HK" dirty="0">
                <a:sym typeface="Wingdings" panose="05000000000000000000" pitchFamily="2" charset="2"/>
              </a:rPr>
              <a:t> immediate need of PCI</a:t>
            </a:r>
            <a:endParaRPr lang="zh-HK" altLang="en-US" dirty="0"/>
          </a:p>
        </p:txBody>
      </p:sp>
    </p:spTree>
    <p:extLst>
      <p:ext uri="{BB962C8B-B14F-4D97-AF65-F5344CB8AC3E}">
        <p14:creationId xmlns:p14="http://schemas.microsoft.com/office/powerpoint/2010/main" val="3674713483"/>
      </p:ext>
    </p:extLst>
  </p:cSld>
  <p:clrMapOvr>
    <a:masterClrMapping/>
  </p:clrMapOvr>
</p:sld>
</file>

<file path=ppt/theme/theme1.xml><?xml version="1.0" encoding="utf-8"?>
<a:theme xmlns:a="http://schemas.openxmlformats.org/drawingml/2006/main" name="裁剪">
  <a:themeElements>
    <a:clrScheme name="裁剪">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裁剪">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裁剪">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TM10001105[[fn=裁剪]]</Template>
  <TotalTime>761</TotalTime>
  <Words>986</Words>
  <Application>Microsoft Office PowerPoint</Application>
  <PresentationFormat>如螢幕大小 (4:3)</PresentationFormat>
  <Paragraphs>138</Paragraphs>
  <Slides>50</Slides>
  <Notes>0</Notes>
  <HiddenSlides>0</HiddenSlides>
  <MMClips>0</MMClips>
  <ScaleCrop>false</ScaleCrop>
  <HeadingPairs>
    <vt:vector size="6" baseType="variant">
      <vt:variant>
        <vt:lpstr>使用字型</vt:lpstr>
      </vt:variant>
      <vt:variant>
        <vt:i4>3</vt:i4>
      </vt:variant>
      <vt:variant>
        <vt:lpstr>佈景主題</vt:lpstr>
      </vt:variant>
      <vt:variant>
        <vt:i4>1</vt:i4>
      </vt:variant>
      <vt:variant>
        <vt:lpstr>投影片標題</vt:lpstr>
      </vt:variant>
      <vt:variant>
        <vt:i4>50</vt:i4>
      </vt:variant>
    </vt:vector>
  </HeadingPairs>
  <TitlesOfParts>
    <vt:vector size="54" baseType="lpstr">
      <vt:lpstr>微軟正黑體</vt:lpstr>
      <vt:lpstr>Franklin Gothic Book</vt:lpstr>
      <vt:lpstr>Wingdings</vt:lpstr>
      <vt:lpstr>裁剪</vt:lpstr>
      <vt:lpstr>OSCE 7/18</vt:lpstr>
      <vt:lpstr>Case 1</vt:lpstr>
      <vt:lpstr>ECG</vt:lpstr>
      <vt:lpstr>Questions - 1</vt:lpstr>
      <vt:lpstr>Questions - 2</vt:lpstr>
      <vt:lpstr>Questions – 3 </vt:lpstr>
      <vt:lpstr>Questions - 4</vt:lpstr>
      <vt:lpstr>Questions - 5</vt:lpstr>
      <vt:lpstr>De Winter ECG</vt:lpstr>
      <vt:lpstr>Diagnostic criteria</vt:lpstr>
      <vt:lpstr>Case 2</vt:lpstr>
      <vt:lpstr>Questions</vt:lpstr>
      <vt:lpstr>Answers </vt:lpstr>
      <vt:lpstr>CT brain</vt:lpstr>
      <vt:lpstr>CT brain</vt:lpstr>
      <vt:lpstr>CT brain</vt:lpstr>
      <vt:lpstr>Questions</vt:lpstr>
      <vt:lpstr>Answers</vt:lpstr>
      <vt:lpstr>Progress</vt:lpstr>
      <vt:lpstr>Questions</vt:lpstr>
      <vt:lpstr>Locked in syndrome</vt:lpstr>
      <vt:lpstr>Questions - 5</vt:lpstr>
      <vt:lpstr>Answers - 5</vt:lpstr>
      <vt:lpstr>Case 3</vt:lpstr>
      <vt:lpstr>Case 3</vt:lpstr>
      <vt:lpstr>Questions</vt:lpstr>
      <vt:lpstr>Answer - 1</vt:lpstr>
      <vt:lpstr>Question - 2</vt:lpstr>
      <vt:lpstr>Answer - 2</vt:lpstr>
      <vt:lpstr>Question - 3</vt:lpstr>
      <vt:lpstr>Answer - 3</vt:lpstr>
      <vt:lpstr>Question - 4</vt:lpstr>
      <vt:lpstr>Answer - 4</vt:lpstr>
      <vt:lpstr>Question - 5</vt:lpstr>
      <vt:lpstr>Answer - 5 </vt:lpstr>
      <vt:lpstr>Case 4</vt:lpstr>
      <vt:lpstr>Question - 1</vt:lpstr>
      <vt:lpstr>Answer - 1 </vt:lpstr>
      <vt:lpstr>CT brain</vt:lpstr>
      <vt:lpstr>CT brain</vt:lpstr>
      <vt:lpstr>CT brain</vt:lpstr>
      <vt:lpstr>CT bone window</vt:lpstr>
      <vt:lpstr>CT bone window</vt:lpstr>
      <vt:lpstr>Questions </vt:lpstr>
      <vt:lpstr>Answers </vt:lpstr>
      <vt:lpstr>Question - 3</vt:lpstr>
      <vt:lpstr>Answer - 3</vt:lpstr>
      <vt:lpstr>Question - 4</vt:lpstr>
      <vt:lpstr>Answer - 4</vt:lpstr>
      <vt:lpstr>ENd</vt:lpstr>
    </vt:vector>
  </TitlesOfParts>
  <Company>Hospital Authority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OSCE 7/18</dc:title>
  <dc:creator>Hospital Authority</dc:creator>
  <cp:lastModifiedBy>user</cp:lastModifiedBy>
  <cp:revision>39</cp:revision>
  <dcterms:created xsi:type="dcterms:W3CDTF">2018-06-13T11:45:56Z</dcterms:created>
  <dcterms:modified xsi:type="dcterms:W3CDTF">2018-06-27T10:37:02Z</dcterms:modified>
</cp:coreProperties>
</file>